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66" r:id="rId2"/>
    <p:sldId id="278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9" r:id="rId14"/>
    <p:sldId id="285" r:id="rId15"/>
    <p:sldId id="280" r:id="rId16"/>
    <p:sldId id="281" r:id="rId17"/>
    <p:sldId id="283" r:id="rId18"/>
    <p:sldId id="286" r:id="rId19"/>
    <p:sldId id="284" r:id="rId20"/>
    <p:sldId id="287" r:id="rId21"/>
    <p:sldId id="290" r:id="rId22"/>
    <p:sldId id="288" r:id="rId23"/>
    <p:sldId id="289" r:id="rId24"/>
    <p:sldId id="292" r:id="rId25"/>
    <p:sldId id="293" r:id="rId26"/>
    <p:sldId id="294" r:id="rId27"/>
    <p:sldId id="295" r:id="rId28"/>
    <p:sldId id="296" r:id="rId29"/>
    <p:sldId id="297" r:id="rId30"/>
    <p:sldId id="323" r:id="rId31"/>
    <p:sldId id="322" r:id="rId32"/>
    <p:sldId id="318" r:id="rId33"/>
    <p:sldId id="319" r:id="rId34"/>
    <p:sldId id="320" r:id="rId35"/>
    <p:sldId id="321" r:id="rId36"/>
    <p:sldId id="298" r:id="rId37"/>
    <p:sldId id="324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61308-52EB-4656-B614-F8D9FC847E43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06A16-FAB7-4250-9C08-8C468EC52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092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CC40E-614E-4573-B005-CDDBA28798E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F9E7F-885A-4591-864C-F7C1064CA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5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Tony tried and tested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1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7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03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3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350456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7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3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4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1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7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0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9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3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38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" y="0"/>
            <a:ext cx="903684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DB3FD-7A63-49C6-BAE7-D71B0F46BF89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0" b="93289" l="72031" r="94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50000" r="5972" b="6725"/>
          <a:stretch/>
        </p:blipFill>
        <p:spPr>
          <a:xfrm>
            <a:off x="7812360" y="5517232"/>
            <a:ext cx="1022350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7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initial@st-josephs.bolton" TargetMode="External"/><Relationship Id="rId2" Type="http://schemas.openxmlformats.org/officeDocument/2006/relationships/hyperlink" Target="http://www.vle.mathswatch.com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MKScopMnK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jmlcanada.com/wp-content/uploads/2014/02/excellence-jigsaw.jp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getrevising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746" t="10190" r="14755" b="1848"/>
          <a:stretch/>
        </p:blipFill>
        <p:spPr>
          <a:xfrm>
            <a:off x="-108521" y="-99392"/>
            <a:ext cx="9411067" cy="698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6705" y="36040"/>
            <a:ext cx="6228184" cy="1470025"/>
          </a:xfrm>
        </p:spPr>
        <p:txBody>
          <a:bodyPr>
            <a:normAutofit/>
          </a:bodyPr>
          <a:lstStyle/>
          <a:p>
            <a:r>
              <a:rPr lang="en-GB" b="1" dirty="0"/>
              <a:t>This is not </a:t>
            </a:r>
            <a:r>
              <a:rPr lang="en-GB" b="1" i="1" dirty="0"/>
              <a:t>just</a:t>
            </a:r>
            <a:r>
              <a:rPr lang="en-GB" b="1" dirty="0"/>
              <a:t> a school….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609" y="6062879"/>
            <a:ext cx="6400800" cy="1752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Where will it end for you?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030102"/>
              </a:clrFrom>
              <a:clrTo>
                <a:srgbClr val="0301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95" y="5581189"/>
            <a:ext cx="788221" cy="96338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1520" y="4846176"/>
            <a:ext cx="709899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It is an adventure with God…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2246731"/>
            <a:ext cx="537080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“Getting the most out of Year 10…”</a:t>
            </a:r>
          </a:p>
        </p:txBody>
      </p:sp>
      <p:pic>
        <p:nvPicPr>
          <p:cNvPr id="10" name="Pro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250" y="5947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7172"/>
          <a:stretch/>
        </p:blipFill>
        <p:spPr bwMode="auto">
          <a:xfrm>
            <a:off x="1053703" y="1032065"/>
            <a:ext cx="7358077" cy="490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89" y="116732"/>
            <a:ext cx="483488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/>
              <a:t>You are choosing now.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9371"/>
            <a:ext cx="1932989" cy="102884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996952"/>
            <a:ext cx="421668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93096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0785" y="147798"/>
            <a:ext cx="1443911" cy="216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9730" y="4478808"/>
            <a:ext cx="2614413" cy="175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1" y="344398"/>
            <a:ext cx="188595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68" y="2489516"/>
            <a:ext cx="2920766" cy="142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78" y="3201898"/>
            <a:ext cx="1813659" cy="12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Our Mission…because </a:t>
            </a:r>
            <a:r>
              <a:rPr lang="en-GB" b="1"/>
              <a:t>we care...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464" y="2420888"/>
            <a:ext cx="7596336" cy="3097212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“We develop our potential, celebrate our talents and go forward together in faith.” </a:t>
            </a:r>
          </a:p>
        </p:txBody>
      </p:sp>
    </p:spTree>
    <p:extLst>
      <p:ext uri="{BB962C8B-B14F-4D97-AF65-F5344CB8AC3E}">
        <p14:creationId xmlns:p14="http://schemas.microsoft.com/office/powerpoint/2010/main" val="257394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You are passing your GCSEs now…not in Summer 2019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Make sure you succeed!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588"/>
          <a:stretch/>
        </p:blipFill>
        <p:spPr>
          <a:xfrm>
            <a:off x="611560" y="1700808"/>
            <a:ext cx="7794984" cy="2620888"/>
          </a:xfrm>
        </p:spPr>
      </p:pic>
    </p:spTree>
    <p:extLst>
      <p:ext uri="{BB962C8B-B14F-4D97-AF65-F5344CB8AC3E}">
        <p14:creationId xmlns:p14="http://schemas.microsoft.com/office/powerpoint/2010/main" val="82108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GB" sz="3200" dirty="0"/>
              <a:t> Mrs. Walsh     </a:t>
            </a:r>
            <a:r>
              <a:rPr lang="en-GB" dirty="0"/>
              <a:t>Being Exam Ready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7949"/>
            <a:ext cx="1999610" cy="14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768" y="2256356"/>
            <a:ext cx="605969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endParaRPr lang="en-GB" sz="30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endParaRPr lang="en-GB" sz="30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More challenging!</a:t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Different grading structure.</a:t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Controlled Assessment</a:t>
            </a:r>
            <a:br>
              <a:rPr lang="en-GB" dirty="0">
                <a:solidFill>
                  <a:prstClr val="black"/>
                </a:solidFill>
              </a:rPr>
            </a:br>
            <a:endParaRPr lang="en-GB" dirty="0">
              <a:solidFill>
                <a:prstClr val="black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Increased number of written exams in the summer season.</a:t>
            </a:r>
            <a:r>
              <a:rPr lang="en-GB" sz="3000" dirty="0">
                <a:solidFill>
                  <a:srgbClr val="000000"/>
                </a:solidFill>
              </a:rPr>
              <a:t/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198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4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9-1 Grading System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218967" cy="96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03" y="2564904"/>
            <a:ext cx="9080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3573016"/>
            <a:ext cx="20970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091335"/>
            <a:ext cx="14811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7985"/>
            <a:ext cx="877887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9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each grade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9 – top half of A*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8 – bottom half of A*/ top third of A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7 – A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6 – mid to high B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5 – top C to low B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4 – mid to low C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3 –D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2 –E /higher F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1 – mid to low F and G.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U - unclassified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035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Think about future pathways!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Don’t just think about the next stage.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r>
              <a:rPr lang="en-GB" dirty="0"/>
              <a:t>Standard Passes in English and Maths – re-sit implications.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04" y="3501008"/>
            <a:ext cx="4772367" cy="31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208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Staying on the right track.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" y="1628800"/>
            <a:ext cx="756083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42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824708" cy="355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8" y="4293096"/>
            <a:ext cx="39052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7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Lord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An adventure sometimes involves climbing a mountain… Give us faith when the mountain is too high.</a:t>
            </a:r>
          </a:p>
          <a:p>
            <a:pPr marL="0" indent="0">
              <a:buNone/>
            </a:pPr>
            <a:r>
              <a:rPr lang="en-GB" dirty="0"/>
              <a:t>An adventure involves walking the road…be our hope when the road is too long. </a:t>
            </a:r>
          </a:p>
          <a:p>
            <a:pPr marL="0" indent="0">
              <a:buNone/>
            </a:pPr>
            <a:r>
              <a:rPr lang="en-GB" dirty="0"/>
              <a:t>An adventure involves travelling with others …help us to support each other along the way.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Stay with us Lord, on our Journey.  </a:t>
            </a:r>
          </a:p>
        </p:txBody>
      </p:sp>
    </p:spTree>
    <p:extLst>
      <p:ext uri="{BB962C8B-B14F-4D97-AF65-F5344CB8AC3E}">
        <p14:creationId xmlns:p14="http://schemas.microsoft.com/office/powerpoint/2010/main" val="429268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need to do?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12048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17" y="1340768"/>
            <a:ext cx="41119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99" y="3861048"/>
            <a:ext cx="3121985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need to do?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67146"/>
            <a:ext cx="39084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96973"/>
            <a:ext cx="246545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5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need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          3 Progress Based Reports</a:t>
            </a:r>
            <a:br>
              <a:rPr lang="en-GB" dirty="0"/>
            </a:br>
            <a:r>
              <a:rPr lang="en-GB" dirty="0"/>
              <a:t>             November / March / June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  Targets</a:t>
            </a:r>
          </a:p>
          <a:p>
            <a:pPr marL="0" indent="0">
              <a:buNone/>
            </a:pPr>
            <a:r>
              <a:rPr lang="en-GB" dirty="0"/>
              <a:t>   Current</a:t>
            </a:r>
          </a:p>
          <a:p>
            <a:pPr marL="0" indent="0">
              <a:buNone/>
            </a:pPr>
            <a:r>
              <a:rPr lang="en-GB" dirty="0"/>
              <a:t>   Forecasts</a:t>
            </a:r>
          </a:p>
          <a:p>
            <a:pPr marL="0" indent="0">
              <a:buNone/>
            </a:pPr>
            <a:r>
              <a:rPr lang="en-GB" dirty="0"/>
              <a:t>   Next Steps</a:t>
            </a:r>
          </a:p>
          <a:p>
            <a:pPr marL="0" indent="0">
              <a:buNone/>
            </a:pPr>
            <a:r>
              <a:rPr lang="en-GB" dirty="0"/>
              <a:t>   Grade for Attitude to Learning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644"/>
            <a:ext cx="218281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10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223224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Parents Evening/Assessments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608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Parents’ Evening Thursday</a:t>
            </a:r>
          </a:p>
          <a:p>
            <a:pPr marL="0" indent="0" algn="ctr">
              <a:buNone/>
            </a:pPr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November 2017</a:t>
            </a:r>
            <a:br>
              <a:rPr lang="en-GB" dirty="0"/>
            </a:br>
            <a:endParaRPr lang="en-GB" dirty="0"/>
          </a:p>
          <a:p>
            <a:pPr marL="0" indent="0" algn="ctr">
              <a:buNone/>
            </a:pPr>
            <a:r>
              <a:rPr lang="en-GB" dirty="0"/>
              <a:t>Y10 Assessment Weeks:</a:t>
            </a:r>
          </a:p>
          <a:p>
            <a:pPr marL="0" indent="0" algn="ctr">
              <a:buNone/>
            </a:pPr>
            <a:r>
              <a:rPr lang="en-GB" dirty="0"/>
              <a:t>w/c 23</a:t>
            </a:r>
            <a:r>
              <a:rPr lang="en-GB" baseline="30000" dirty="0"/>
              <a:t>rd</a:t>
            </a:r>
            <a:r>
              <a:rPr lang="en-GB" dirty="0"/>
              <a:t> April 2018</a:t>
            </a:r>
          </a:p>
          <a:p>
            <a:pPr marL="0" indent="0" algn="ctr">
              <a:buNone/>
            </a:pPr>
            <a:r>
              <a:rPr lang="en-GB" dirty="0"/>
              <a:t>&amp;</a:t>
            </a:r>
          </a:p>
          <a:p>
            <a:pPr marL="0" indent="0" algn="ctr">
              <a:buNone/>
            </a:pPr>
            <a:r>
              <a:rPr lang="en-GB" dirty="0"/>
              <a:t>w/c 30</a:t>
            </a:r>
            <a:r>
              <a:rPr lang="en-GB" baseline="30000" dirty="0"/>
              <a:t>th</a:t>
            </a:r>
            <a:r>
              <a:rPr lang="en-GB" dirty="0"/>
              <a:t> April 2018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2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5585"/>
            <a:ext cx="549138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17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Mrs. Taylor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4651201" cy="3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880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TIER OF 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FF0000"/>
                </a:solidFill>
              </a:rPr>
              <a:t>The GCSE exam was previously graded from A* to G with two tiers: Foundation  (C to G) and Higher (A* to D) with an unclassified (U) being possible on both tiers.  </a:t>
            </a:r>
          </a:p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B050"/>
                </a:solidFill>
              </a:rPr>
              <a:t>The new GCSE exam is graded from 9 to 1 with two tiers: Foundation (5 to 1) and Higher (9 to 4). 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569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The examinations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FF0000"/>
                </a:solidFill>
              </a:rPr>
              <a:t>On the previous Maths G.C.S.E. there were 2 exams: a non-calculator exam and a calculator exam, both being 1 hour 45 minutes each.   </a:t>
            </a: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endParaRPr lang="en-GB" sz="3000" dirty="0">
              <a:solidFill>
                <a:srgbClr val="FF0000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00B050"/>
                </a:solidFill>
              </a:rPr>
              <a:t>On the New G.C.S.E. there are three GCSE maths papers: 1 non-calculator and 2 calculator exams, all being 1 hour 30 minutes each. </a:t>
            </a:r>
            <a:r>
              <a:rPr lang="en-GB" sz="3000" dirty="0">
                <a:solidFill>
                  <a:srgbClr val="000000"/>
                </a:solidFill>
              </a:rPr>
              <a:t>  </a:t>
            </a: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00B050"/>
                </a:solidFill>
              </a:rPr>
              <a:t>There is no difference in the content  tested in each of the papers, so any topic could come up on any paper.</a:t>
            </a:r>
            <a:endParaRPr lang="en-GB" sz="30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579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The 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Many topics have been moved from Higher tier only, to both  Foundation and Higher tiers, which means that the Foundation papers are much harder now.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Some topics have been moved from AS-Level Maths into Higher tier G.C.S.E. Maths.</a:t>
            </a:r>
          </a:p>
          <a:p>
            <a:pPr marL="109728" lvl="0" indent="0"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19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u="sng" dirty="0">
                <a:solidFill>
                  <a:srgbClr val="000000"/>
                </a:solidFill>
              </a:rPr>
              <a:t>Changes at both Higher tier and Foundation tier.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The New G.C.S.E. covers more topics than previously and in more depth, with a greater emphasis on problem-solving and using Mathematics in unfamiliar situations.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Higher tier will include questions that will stretch the most able. 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Foundation tier will focus on core mathematical understanding and skills for students to master. 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Pupils will need to learn a lot more formulae for the new G.C.S.E. than the previous G.C.S.E.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Pupils need to provide clear mathematical arguments.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08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A-D of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2187624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4168775"/>
            <a:ext cx="4228685" cy="1470025"/>
          </a:xfrm>
          <a:scene3d>
            <a:camera prst="isometricOffAxis1Right"/>
            <a:lightRig rig="threePt" dir="t"/>
          </a:scene3d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hold of your own future.</a:t>
            </a:r>
          </a:p>
        </p:txBody>
      </p:sp>
    </p:spTree>
    <p:extLst>
      <p:ext uri="{BB962C8B-B14F-4D97-AF65-F5344CB8AC3E}">
        <p14:creationId xmlns:p14="http://schemas.microsoft.com/office/powerpoint/2010/main" val="10667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Available to purchase from the Maths. Dept.</a:t>
            </a:r>
          </a:p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GB" dirty="0">
                <a:solidFill>
                  <a:srgbClr val="000000"/>
                </a:solidFill>
              </a:rPr>
              <a:t>Equipment packs for £5.70 containing scientific calculator, ruler, protractor, pair of compasses with pencil, pencil, rubber, sharpener, 2 black pens in a clear ‘exam friendly’ pencil case. (Available now).  </a:t>
            </a:r>
          </a:p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GB" dirty="0">
                <a:solidFill>
                  <a:srgbClr val="000000"/>
                </a:solidFill>
              </a:rPr>
              <a:t>Edexcel Revision Guide and Workbook  for new 9-1 G.C.S.E. £3 each. (To order)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673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ONLINE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  <a:hlinkClick r:id="rId2"/>
              </a:rPr>
              <a:t>www.vle.mathswatch.com</a:t>
            </a: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Username: 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Year of entry surname </a:t>
            </a:r>
            <a:r>
              <a:rPr lang="en-GB" dirty="0" err="1">
                <a:solidFill>
                  <a:srgbClr val="000000"/>
                </a:solidFill>
                <a:hlinkClick r:id="rId3"/>
              </a:rPr>
              <a:t>initial@st-josephs.bolton</a:t>
            </a: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e.g.  13simpsonj@st-josephs.bolton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Password: 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pupil1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915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Mrs Wood – 2</a:t>
            </a:r>
            <a:r>
              <a:rPr lang="en-GB" baseline="30000" dirty="0"/>
              <a:t>nd</a:t>
            </a:r>
            <a:r>
              <a:rPr lang="en-GB" dirty="0"/>
              <a:t> in English department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8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537504" cy="289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629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765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English Language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6602561" cy="352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1187450" y="836613"/>
            <a:ext cx="7416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Two examinations – each worth 50%.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The examinations test reading and writing skills.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A range of texts will be studied from the 19</a:t>
            </a:r>
            <a:r>
              <a:rPr lang="en-GB" altLang="en-US" sz="2000" baseline="30000" dirty="0"/>
              <a:t>th</a:t>
            </a:r>
            <a:r>
              <a:rPr lang="en-GB" altLang="en-US" sz="2000" dirty="0"/>
              <a:t>, 20</a:t>
            </a:r>
            <a:r>
              <a:rPr lang="en-GB" altLang="en-US" sz="2000" baseline="30000" dirty="0"/>
              <a:t>th</a:t>
            </a:r>
            <a:r>
              <a:rPr lang="en-GB" altLang="en-US" sz="2000" dirty="0"/>
              <a:t> and 21</a:t>
            </a:r>
            <a:r>
              <a:rPr lang="en-GB" altLang="en-US" sz="2000" baseline="30000" dirty="0"/>
              <a:t>st</a:t>
            </a:r>
            <a:r>
              <a:rPr lang="en-GB" altLang="en-US" sz="2000" dirty="0"/>
              <a:t> Centuries.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Both fiction and non-fiction texts will be studied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No coursework  No controlled assessment No pre-released materials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Spelling, punctuation and vocabulary are very important. 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59203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420888"/>
            <a:ext cx="83724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765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English Literature 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187450" y="908050"/>
            <a:ext cx="741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Two examinations – Paper 1 (40%)   Paper 2 (60%)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The examinations will test reading and writing skills.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The table below shows you the different texts studied.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No coursework  No controlled assessment No pre-released materials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Closed book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43117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you can help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English Language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Encourage your son or daughter to read widely.</a:t>
            </a:r>
          </a:p>
          <a:p>
            <a:endParaRPr lang="en-GB" dirty="0"/>
          </a:p>
          <a:p>
            <a:r>
              <a:rPr lang="en-GB" dirty="0"/>
              <a:t>Discuss articles/news items with them. </a:t>
            </a:r>
          </a:p>
          <a:p>
            <a:endParaRPr lang="en-GB" dirty="0"/>
          </a:p>
          <a:p>
            <a:r>
              <a:rPr lang="en-GB" dirty="0"/>
              <a:t>Highlight interesting non-fiction articles.</a:t>
            </a:r>
          </a:p>
          <a:p>
            <a:endParaRPr lang="en-GB" dirty="0"/>
          </a:p>
          <a:p>
            <a:r>
              <a:rPr lang="en-GB" dirty="0"/>
              <a:t>Encourage them to practise questions and access revision sessions.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English Literature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Encourage them to reread the texts. The more they know them the better.</a:t>
            </a:r>
          </a:p>
          <a:p>
            <a:endParaRPr lang="en-GB" dirty="0"/>
          </a:p>
          <a:p>
            <a:r>
              <a:rPr lang="en-GB" dirty="0"/>
              <a:t>Quotation tests.</a:t>
            </a:r>
          </a:p>
          <a:p>
            <a:endParaRPr lang="en-GB" dirty="0"/>
          </a:p>
          <a:p>
            <a:r>
              <a:rPr lang="en-GB" dirty="0"/>
              <a:t>Use revision and booster sessions to catch up on missed notes. The earlier the better.</a:t>
            </a:r>
          </a:p>
          <a:p>
            <a:endParaRPr lang="en-GB" dirty="0"/>
          </a:p>
          <a:p>
            <a:r>
              <a:rPr lang="en-GB" dirty="0"/>
              <a:t>Practise questions.</a:t>
            </a:r>
          </a:p>
        </p:txBody>
      </p:sp>
    </p:spTree>
    <p:extLst>
      <p:ext uri="{BB962C8B-B14F-4D97-AF65-F5344CB8AC3E}">
        <p14:creationId xmlns:p14="http://schemas.microsoft.com/office/powerpoint/2010/main" val="35005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Mr Cartwright – </a:t>
            </a:r>
            <a:br>
              <a:rPr lang="en-GB" dirty="0"/>
            </a:br>
            <a:r>
              <a:rPr lang="en-GB" dirty="0"/>
              <a:t>Temporary Head of Year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</a:t>
            </a:r>
            <a:r>
              <a:rPr lang="en-GB" sz="4400" dirty="0"/>
              <a:t>YEAR 10 EXPECTATIONS</a:t>
            </a:r>
          </a:p>
        </p:txBody>
      </p:sp>
    </p:spTree>
    <p:extLst>
      <p:ext uri="{BB962C8B-B14F-4D97-AF65-F5344CB8AC3E}">
        <p14:creationId xmlns:p14="http://schemas.microsoft.com/office/powerpoint/2010/main" val="1616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MKScopMnK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818092"/>
            <a:ext cx="8056252" cy="45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xcellence-jigsa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3631" cy="21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 in Year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GB" sz="2800" dirty="0"/>
          </a:p>
          <a:p>
            <a:pPr>
              <a:buNone/>
            </a:pPr>
            <a:r>
              <a:rPr lang="en-GB" sz="2800" dirty="0"/>
              <a:t>Excellence in </a:t>
            </a:r>
          </a:p>
          <a:p>
            <a:pPr>
              <a:buNone/>
            </a:pPr>
            <a:endParaRPr lang="en-GB" sz="2800" dirty="0"/>
          </a:p>
          <a:p>
            <a:pPr lvl="1"/>
            <a:r>
              <a:rPr lang="en-GB" sz="2400" dirty="0"/>
              <a:t>Attitude to Learning 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Behaviour for Learning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Organisation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Attendance and Punctuality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Working for GCSE’s is like running a marathon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Attitude and behaviour in lessons </a:t>
            </a:r>
          </a:p>
          <a:p>
            <a:r>
              <a:rPr lang="en-GB" dirty="0"/>
              <a:t>Don’t put it off</a:t>
            </a:r>
          </a:p>
          <a:p>
            <a:r>
              <a:rPr lang="en-GB" dirty="0"/>
              <a:t>It is harder than you imagine</a:t>
            </a:r>
          </a:p>
          <a:p>
            <a:r>
              <a:rPr lang="en-GB" dirty="0"/>
              <a:t>Start training early</a:t>
            </a:r>
          </a:p>
          <a:p>
            <a:r>
              <a:rPr lang="en-GB" dirty="0"/>
              <a:t>If your training doesn’t get tough – you are not trying hard enough. </a:t>
            </a:r>
          </a:p>
          <a:p>
            <a:r>
              <a:rPr lang="en-GB" dirty="0"/>
              <a:t>You are competing against yourself</a:t>
            </a:r>
          </a:p>
          <a:p>
            <a:r>
              <a:rPr lang="en-GB" dirty="0"/>
              <a:t>Remove distractions</a:t>
            </a:r>
          </a:p>
          <a:p>
            <a:r>
              <a:rPr lang="en-GB" dirty="0"/>
              <a:t>The rewards of achievement are worth it.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12" t="29140" r="69718" b="33145"/>
          <a:stretch/>
        </p:blipFill>
        <p:spPr>
          <a:xfrm>
            <a:off x="6500826" y="1000108"/>
            <a:ext cx="2015838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96" y="3068960"/>
            <a:ext cx="3240360" cy="458541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can do nothing and leave it to chance …or we can do something and make a positive change!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88285"/>
            <a:ext cx="3278481" cy="1296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9984"/>
            <a:ext cx="3141712" cy="2847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27434"/>
            <a:ext cx="3240360" cy="458541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2557871" y="493670"/>
            <a:ext cx="899120" cy="2677656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/>
              <a:t>3</a:t>
            </a:r>
          </a:p>
          <a:p>
            <a:r>
              <a:rPr lang="en-GB" sz="2000" dirty="0"/>
              <a:t>4</a:t>
            </a:r>
          </a:p>
          <a:p>
            <a:r>
              <a:rPr lang="en-GB" sz="2000" dirty="0"/>
              <a:t>3</a:t>
            </a:r>
          </a:p>
          <a:p>
            <a:r>
              <a:rPr lang="en-GB" sz="2000" dirty="0"/>
              <a:t>2</a:t>
            </a:r>
          </a:p>
          <a:p>
            <a:r>
              <a:rPr lang="en-GB" sz="2000" dirty="0"/>
              <a:t>1</a:t>
            </a:r>
          </a:p>
          <a:p>
            <a:r>
              <a:rPr lang="en-GB" sz="2000" dirty="0"/>
              <a:t>2</a:t>
            </a:r>
          </a:p>
          <a:p>
            <a:r>
              <a:rPr lang="en-GB" sz="2000" dirty="0"/>
              <a:t>3</a:t>
            </a:r>
          </a:p>
          <a:p>
            <a:r>
              <a:rPr lang="en-GB" sz="2000" dirty="0"/>
              <a:t>4</a:t>
            </a:r>
          </a:p>
          <a:p>
            <a:endParaRPr lang="en-GB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7473008" y="3863181"/>
            <a:ext cx="899120" cy="286232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/>
              <a:t>9</a:t>
            </a:r>
          </a:p>
          <a:p>
            <a:r>
              <a:rPr lang="en-GB" sz="2000" dirty="0"/>
              <a:t>7</a:t>
            </a:r>
          </a:p>
          <a:p>
            <a:r>
              <a:rPr lang="en-GB" sz="2000" dirty="0"/>
              <a:t>5</a:t>
            </a:r>
          </a:p>
          <a:p>
            <a:r>
              <a:rPr lang="en-GB" sz="2000" dirty="0"/>
              <a:t>7</a:t>
            </a:r>
          </a:p>
          <a:p>
            <a:r>
              <a:rPr lang="en-GB" sz="2000" dirty="0"/>
              <a:t>8</a:t>
            </a:r>
          </a:p>
          <a:p>
            <a:r>
              <a:rPr lang="en-GB" sz="2000" dirty="0"/>
              <a:t>9</a:t>
            </a:r>
          </a:p>
          <a:p>
            <a:r>
              <a:rPr lang="en-GB" sz="2000" dirty="0"/>
              <a:t>9</a:t>
            </a:r>
          </a:p>
          <a:p>
            <a:r>
              <a:rPr lang="en-GB" sz="2000" dirty="0"/>
              <a:t>9</a:t>
            </a:r>
          </a:p>
          <a:p>
            <a:r>
              <a:rPr lang="en-GB" sz="2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88267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nds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2" y="404664"/>
            <a:ext cx="9157908" cy="5734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2472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the learning p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358346" cy="6238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903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you now?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428736"/>
            <a:ext cx="6620379" cy="41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44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Where do you want to be at the finish line?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428736"/>
            <a:ext cx="3286148" cy="49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2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Hard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Having the correct equipment</a:t>
            </a:r>
          </a:p>
          <a:p>
            <a:endParaRPr lang="en-GB" dirty="0"/>
          </a:p>
          <a:p>
            <a:r>
              <a:rPr lang="en-GB" dirty="0"/>
              <a:t>1.5 – 2hrs hours per night 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Six to nine hours over the weekend </a:t>
            </a:r>
          </a:p>
          <a:p>
            <a:endParaRPr lang="en-GB" dirty="0"/>
          </a:p>
          <a:p>
            <a:r>
              <a:rPr lang="en-GB" dirty="0"/>
              <a:t>Homework timetable issued </a:t>
            </a:r>
          </a:p>
          <a:p>
            <a:endParaRPr lang="en-GB" dirty="0"/>
          </a:p>
          <a:p>
            <a:r>
              <a:rPr lang="en-GB" dirty="0"/>
              <a:t>Extra lessons – doesn’t replace working hard in normal lessons </a:t>
            </a:r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1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Revision Techniques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Flash Cards</a:t>
            </a:r>
          </a:p>
          <a:p>
            <a:r>
              <a:rPr lang="en-GB" dirty="0"/>
              <a:t>Exam papers/questions</a:t>
            </a:r>
          </a:p>
          <a:p>
            <a:r>
              <a:rPr lang="en-GB" dirty="0"/>
              <a:t>Spider diagrams</a:t>
            </a:r>
          </a:p>
          <a:p>
            <a:r>
              <a:rPr lang="en-GB" dirty="0"/>
              <a:t>Key words </a:t>
            </a:r>
          </a:p>
          <a:p>
            <a:r>
              <a:rPr lang="en-GB" dirty="0"/>
              <a:t>Revision guides </a:t>
            </a:r>
          </a:p>
          <a:p>
            <a:r>
              <a:rPr lang="en-GB" dirty="0" err="1"/>
              <a:t>Mathswatch</a:t>
            </a:r>
            <a:r>
              <a:rPr lang="en-GB" dirty="0"/>
              <a:t>/ Revision websites </a:t>
            </a:r>
          </a:p>
          <a:p>
            <a:r>
              <a:rPr lang="en-GB" dirty="0"/>
              <a:t>Correct learning environment </a:t>
            </a:r>
          </a:p>
          <a:p>
            <a:r>
              <a:rPr lang="en-GB" dirty="0"/>
              <a:t>Breaks/sleep/food</a:t>
            </a:r>
          </a:p>
        </p:txBody>
      </p:sp>
    </p:spTree>
    <p:extLst>
      <p:ext uri="{BB962C8B-B14F-4D97-AF65-F5344CB8AC3E}">
        <p14:creationId xmlns:p14="http://schemas.microsoft.com/office/powerpoint/2010/main" val="1171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revision timetab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66" y="214290"/>
            <a:ext cx="9082634" cy="642942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85686" y="3244334"/>
            <a:ext cx="5358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https://getrevising.co.uk/</a:t>
            </a:r>
          </a:p>
        </p:txBody>
      </p:sp>
    </p:spTree>
    <p:extLst>
      <p:ext uri="{BB962C8B-B14F-4D97-AF65-F5344CB8AC3E}">
        <p14:creationId xmlns:p14="http://schemas.microsoft.com/office/powerpoint/2010/main" val="3276207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https://getrevising.co.uk/</a:t>
            </a:r>
            <a:r>
              <a:rPr lang="en-GB" dirty="0"/>
              <a:t>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 t="3333" r="14583" b="4166"/>
          <a:stretch>
            <a:fillRect/>
          </a:stretch>
        </p:blipFill>
        <p:spPr bwMode="auto">
          <a:xfrm>
            <a:off x="214282" y="1000108"/>
            <a:ext cx="4256682" cy="288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 l="1562" t="3333" r="14062" b="5000"/>
          <a:stretch>
            <a:fillRect/>
          </a:stretch>
        </p:blipFill>
        <p:spPr bwMode="auto">
          <a:xfrm>
            <a:off x="1428728" y="1500173"/>
            <a:ext cx="7715272" cy="523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/>
          <a:srcRect l="3125" t="3333" r="5208" b="6666"/>
          <a:stretch>
            <a:fillRect/>
          </a:stretch>
        </p:blipFill>
        <p:spPr bwMode="auto">
          <a:xfrm>
            <a:off x="0" y="928670"/>
            <a:ext cx="9144000" cy="561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1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840303"/>
          </a:xfrm>
        </p:spPr>
        <p:txBody>
          <a:bodyPr>
            <a:normAutofit fontScale="92500"/>
          </a:bodyPr>
          <a:lstStyle/>
          <a:p>
            <a:r>
              <a:rPr lang="en-GB" dirty="0"/>
              <a:t>Continue to check the student planner regularly.</a:t>
            </a:r>
          </a:p>
          <a:p>
            <a:r>
              <a:rPr lang="en-GB" dirty="0" err="1"/>
              <a:t>Epraise</a:t>
            </a:r>
            <a:r>
              <a:rPr lang="en-GB" dirty="0"/>
              <a:t> - check and support your child – but they will perform best if they take ownership for their own learning.</a:t>
            </a:r>
          </a:p>
          <a:p>
            <a:r>
              <a:rPr lang="en-GB" dirty="0"/>
              <a:t>Ask your son/daughter to show you their work and explain what they are doing.</a:t>
            </a:r>
          </a:p>
          <a:p>
            <a:r>
              <a:rPr lang="en-GB" dirty="0"/>
              <a:t>Help them to plan their time in the evening.</a:t>
            </a:r>
          </a:p>
          <a:p>
            <a:r>
              <a:rPr lang="en-GB" dirty="0"/>
              <a:t>Know your son/daughter’s targets for each subject.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59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84030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Ask your son/daughter to give you regular updates on how well they are meeting/exceeding their targets .</a:t>
            </a:r>
          </a:p>
          <a:p>
            <a:r>
              <a:rPr lang="en-GB" dirty="0"/>
              <a:t>Encourage 100% attendance.</a:t>
            </a:r>
          </a:p>
          <a:p>
            <a:r>
              <a:rPr lang="en-GB" dirty="0"/>
              <a:t>Back up any work completed on the computer at home.</a:t>
            </a:r>
          </a:p>
          <a:p>
            <a:r>
              <a:rPr lang="en-GB" dirty="0"/>
              <a:t>Encourage your son/daughter to get involved</a:t>
            </a:r>
          </a:p>
          <a:p>
            <a:r>
              <a:rPr lang="en-GB" dirty="0"/>
              <a:t>Controlling use of electronics throughout revision season and bedtimes.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3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6948264" cy="53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4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Help with Homework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8487"/>
              </p:ext>
            </p:extLst>
          </p:nvPr>
        </p:nvGraphicFramePr>
        <p:xfrm>
          <a:off x="179512" y="1417638"/>
          <a:ext cx="8784977" cy="42106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569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139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139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2929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Type of Homework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Learner’s Task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Parent Support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9870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Learning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Remember certain facts, details, words or rules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Test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9870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Completing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Finish work started in school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Check and comment on completed work. Ask about the exercise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9870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Writing Up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Write up work covered in school or write a redraft of rough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Talk about the piece to help pupil remember the details of the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689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Questions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Answering questions after a lesson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Check the answers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9870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Finding Out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Gathering information on a given subject – may be library based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Suggest where they might find the information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9870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Revision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Learning a section of work for a test or an examination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Get child to explain the work. Any questions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9870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Reading Ahead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Reading text to prepare for next section of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Be aware of what they are doing in each subject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34805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Other Preparation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Preparation for a lesson by putting ideas or information down in his/her jotter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Ask child to read the work to you. Rules of spelling and punctuation apply in all the work.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406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Attendance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Good attendance is VITAL to success</a:t>
            </a:r>
          </a:p>
          <a:p>
            <a:r>
              <a:rPr lang="en-GB" dirty="0"/>
              <a:t>Term time holidays </a:t>
            </a:r>
          </a:p>
          <a:p>
            <a:r>
              <a:rPr lang="en-GB" dirty="0"/>
              <a:t>Controlled Assessments are on going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“Of those students who only attend school 80% - 90% of the time, 35% achieve 5A* - C including English and Maths. </a:t>
            </a:r>
          </a:p>
          <a:p>
            <a:pPr marL="0" indent="0">
              <a:buNone/>
            </a:pPr>
            <a:r>
              <a:rPr lang="en-GB" dirty="0"/>
              <a:t>Of those who have over 95% attendance, 73% achieve 5A* - C including English and Maths”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05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872692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school uniform : illustration of a girl in school uniform on 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01" y="2347139"/>
            <a:ext cx="137586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457685">
            <a:off x="3274736" y="2085445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025" y="1584262"/>
            <a:ext cx="3049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Individual class teachers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9020556">
            <a:off x="5184960" y="2387054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6641" y="1987099"/>
            <a:ext cx="2990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Intervention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033" y="2678790"/>
            <a:ext cx="3373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Pupil Progress Coordinator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8649" y="3334158"/>
            <a:ext cx="2183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Nurture support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177" y="3715291"/>
            <a:ext cx="24721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Special Educational</a:t>
            </a:r>
          </a:p>
          <a:p>
            <a:r>
              <a:rPr lang="en-GB" sz="2200" dirty="0">
                <a:solidFill>
                  <a:srgbClr val="002060"/>
                </a:solidFill>
              </a:rPr>
              <a:t>Needs Support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109210" y="2961222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0294378">
            <a:off x="3006397" y="3904960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5147273" y="3334158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1755570">
            <a:off x="5061658" y="4116201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81868" y="4293096"/>
            <a:ext cx="20760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Pastoral Support</a:t>
            </a:r>
          </a:p>
          <a:p>
            <a:r>
              <a:rPr lang="en-GB" sz="2200" dirty="0">
                <a:solidFill>
                  <a:srgbClr val="002060"/>
                </a:solidFill>
              </a:rPr>
              <a:t>Form Tutor and </a:t>
            </a:r>
          </a:p>
          <a:p>
            <a:r>
              <a:rPr lang="en-GB" sz="2200" dirty="0">
                <a:solidFill>
                  <a:srgbClr val="002060"/>
                </a:solidFill>
              </a:rPr>
              <a:t>Head of Year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9311" y="5178098"/>
            <a:ext cx="25394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Homework Support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</a:rPr>
              <a:t>Group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6200000">
            <a:off x="3871619" y="4584169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Support </a:t>
            </a:r>
          </a:p>
        </p:txBody>
      </p:sp>
    </p:spTree>
    <p:extLst>
      <p:ext uri="{BB962C8B-B14F-4D97-AF65-F5344CB8AC3E}">
        <p14:creationId xmlns:p14="http://schemas.microsoft.com/office/powerpoint/2010/main" val="3096700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won’t give up on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142984"/>
            <a:ext cx="5235961" cy="51435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1638" y="6286520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Let’s work together…we need the full picture…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10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proud teac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5718181" cy="571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9429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pic>
        <p:nvPicPr>
          <p:cNvPr id="53250" name="Picture 2" descr="Image result for ques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00174"/>
            <a:ext cx="6048375" cy="4019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978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2588"/>
            <a:ext cx="2914650" cy="19335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79425"/>
            <a:ext cx="3009900" cy="18764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3945230"/>
            <a:ext cx="32289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846138"/>
            <a:ext cx="158115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2143" y="1669441"/>
            <a:ext cx="1900659" cy="22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 my GCSEs enable me to do?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2" y="1600200"/>
            <a:ext cx="7250896" cy="4525963"/>
          </a:xfrm>
        </p:spPr>
      </p:pic>
    </p:spTree>
    <p:extLst>
      <p:ext uri="{BB962C8B-B14F-4D97-AF65-F5344CB8AC3E}">
        <p14:creationId xmlns:p14="http://schemas.microsoft.com/office/powerpoint/2010/main" val="175356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5416"/>
            <a:ext cx="10746691" cy="7173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  <a:solidFill>
            <a:schemeClr val="bg1"/>
          </a:solidFill>
          <a:ln w="57150"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n-GB" dirty="0"/>
              <a:t>£8000 per year every year for the rest of your life? </a:t>
            </a:r>
          </a:p>
        </p:txBody>
      </p:sp>
    </p:spTree>
    <p:extLst>
      <p:ext uri="{BB962C8B-B14F-4D97-AF65-F5344CB8AC3E}">
        <p14:creationId xmlns:p14="http://schemas.microsoft.com/office/powerpoint/2010/main" val="117652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5416"/>
            <a:ext cx="10746691" cy="7173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3663280"/>
          </a:xfrm>
          <a:solidFill>
            <a:schemeClr val="bg1"/>
          </a:solidFill>
          <a:ln w="57150"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>
            <a:normAutofit/>
          </a:bodyPr>
          <a:lstStyle/>
          <a:p>
            <a:r>
              <a:rPr lang="en-GB" dirty="0"/>
              <a:t>Average difference in salary with English and Maths and 8 good GCSEs when I am 21 years of age.</a:t>
            </a:r>
            <a:br>
              <a:rPr lang="en-GB" dirty="0"/>
            </a:br>
            <a:r>
              <a:rPr lang="en-GB" b="1" dirty="0">
                <a:solidFill>
                  <a:srgbClr val="FF0000"/>
                </a:solidFill>
              </a:rPr>
              <a:t>£8000</a:t>
            </a:r>
          </a:p>
        </p:txBody>
      </p:sp>
    </p:spTree>
    <p:extLst>
      <p:ext uri="{BB962C8B-B14F-4D97-AF65-F5344CB8AC3E}">
        <p14:creationId xmlns:p14="http://schemas.microsoft.com/office/powerpoint/2010/main" val="2305656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1435</Words>
  <Application>Microsoft Office PowerPoint</Application>
  <PresentationFormat>On-screen Show (4:3)</PresentationFormat>
  <Paragraphs>269</Paragraphs>
  <Slides>56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This is not just a school….</vt:lpstr>
      <vt:lpstr>Lord</vt:lpstr>
      <vt:lpstr>Take hold of your own future.</vt:lpstr>
      <vt:lpstr>Why?</vt:lpstr>
      <vt:lpstr>PowerPoint Presentation</vt:lpstr>
      <vt:lpstr>PowerPoint Presentation</vt:lpstr>
      <vt:lpstr>What do my GCSEs enable me to do?</vt:lpstr>
      <vt:lpstr>£8000 per year every year for the rest of your life? </vt:lpstr>
      <vt:lpstr>Average difference in salary with English and Maths and 8 good GCSEs when I am 21 years of age. £8000</vt:lpstr>
      <vt:lpstr>You are choosing now.</vt:lpstr>
      <vt:lpstr>Our Mission…because we care...</vt:lpstr>
      <vt:lpstr>You are passing your GCSEs now…not in Summer 2019      Make sure you succeed!  </vt:lpstr>
      <vt:lpstr> Mrs. Walsh     Being Exam Ready</vt:lpstr>
      <vt:lpstr>PowerPoint Presentation</vt:lpstr>
      <vt:lpstr>New 9-1 Grading System </vt:lpstr>
      <vt:lpstr>What does each grade mean?</vt:lpstr>
      <vt:lpstr>Think about future pathways!</vt:lpstr>
      <vt:lpstr>Staying on the right track.</vt:lpstr>
      <vt:lpstr>PowerPoint Presentation</vt:lpstr>
      <vt:lpstr>What do you need to do?</vt:lpstr>
      <vt:lpstr>What do you need to do?</vt:lpstr>
      <vt:lpstr>What do you need to do?</vt:lpstr>
      <vt:lpstr>Parents Evening/Assessments </vt:lpstr>
      <vt:lpstr>PowerPoint Presentation</vt:lpstr>
      <vt:lpstr>Mrs. Taylor</vt:lpstr>
      <vt:lpstr>TIER OF ENTRY</vt:lpstr>
      <vt:lpstr>The examinations</vt:lpstr>
      <vt:lpstr>The Content</vt:lpstr>
      <vt:lpstr>Changes at both Higher tier and Foundation tier.</vt:lpstr>
      <vt:lpstr>RESOURCES</vt:lpstr>
      <vt:lpstr>ONLINE RESOURCES</vt:lpstr>
      <vt:lpstr>Mrs Wood – 2nd in English department</vt:lpstr>
      <vt:lpstr>PowerPoint Presentation</vt:lpstr>
      <vt:lpstr>PowerPoint Presentation</vt:lpstr>
      <vt:lpstr>Ways you can help</vt:lpstr>
      <vt:lpstr>Mr Cartwright –  Temporary Head of Year 10</vt:lpstr>
      <vt:lpstr>PowerPoint Presentation</vt:lpstr>
      <vt:lpstr>Expectations in Year 10</vt:lpstr>
      <vt:lpstr>Working for GCSE’s is like running a marathon </vt:lpstr>
      <vt:lpstr>PowerPoint Presentation</vt:lpstr>
      <vt:lpstr>PowerPoint Presentation</vt:lpstr>
      <vt:lpstr>Where are you now? </vt:lpstr>
      <vt:lpstr>Where do you want to be at the finish line? </vt:lpstr>
      <vt:lpstr>Working Hard </vt:lpstr>
      <vt:lpstr>Revision Techniques </vt:lpstr>
      <vt:lpstr>PowerPoint Presentation</vt:lpstr>
      <vt:lpstr>https://getrevising.co.uk/ </vt:lpstr>
      <vt:lpstr>How can you help?</vt:lpstr>
      <vt:lpstr>How can you help?</vt:lpstr>
      <vt:lpstr>Help with Homework</vt:lpstr>
      <vt:lpstr>Attendance </vt:lpstr>
      <vt:lpstr>PowerPoint Presentation</vt:lpstr>
      <vt:lpstr>Support </vt:lpstr>
      <vt:lpstr>We won’t give up on you!</vt:lpstr>
      <vt:lpstr>PowerPoint Presentation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CHazlehurst</dc:creator>
  <cp:lastModifiedBy>walshk</cp:lastModifiedBy>
  <cp:revision>75</cp:revision>
  <cp:lastPrinted>2017-08-15T13:59:27Z</cp:lastPrinted>
  <dcterms:created xsi:type="dcterms:W3CDTF">2017-07-17T08:15:56Z</dcterms:created>
  <dcterms:modified xsi:type="dcterms:W3CDTF">2017-10-19T11:32:42Z</dcterms:modified>
</cp:coreProperties>
</file>