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3"/>
  </p:notesMasterIdLst>
  <p:handoutMasterIdLst>
    <p:handoutMasterId r:id="rId74"/>
  </p:handoutMasterIdLst>
  <p:sldIdLst>
    <p:sldId id="266" r:id="rId3"/>
    <p:sldId id="278" r:id="rId4"/>
    <p:sldId id="267" r:id="rId5"/>
    <p:sldId id="268" r:id="rId6"/>
    <p:sldId id="269" r:id="rId7"/>
    <p:sldId id="270" r:id="rId8"/>
    <p:sldId id="324" r:id="rId9"/>
    <p:sldId id="325" r:id="rId10"/>
    <p:sldId id="326" r:id="rId11"/>
    <p:sldId id="386" r:id="rId12"/>
    <p:sldId id="327" r:id="rId13"/>
    <p:sldId id="330" r:id="rId14"/>
    <p:sldId id="331" r:id="rId15"/>
    <p:sldId id="333" r:id="rId16"/>
    <p:sldId id="279" r:id="rId17"/>
    <p:sldId id="285" r:id="rId18"/>
    <p:sldId id="280" r:id="rId19"/>
    <p:sldId id="281" r:id="rId20"/>
    <p:sldId id="283" r:id="rId21"/>
    <p:sldId id="286" r:id="rId22"/>
    <p:sldId id="284" r:id="rId23"/>
    <p:sldId id="287" r:id="rId24"/>
    <p:sldId id="290" r:id="rId25"/>
    <p:sldId id="288" r:id="rId26"/>
    <p:sldId id="289" r:id="rId27"/>
    <p:sldId id="292" r:id="rId28"/>
    <p:sldId id="361" r:id="rId29"/>
    <p:sldId id="362" r:id="rId30"/>
    <p:sldId id="363" r:id="rId31"/>
    <p:sldId id="293" r:id="rId32"/>
    <p:sldId id="294" r:id="rId33"/>
    <p:sldId id="295" r:id="rId34"/>
    <p:sldId id="296" r:id="rId35"/>
    <p:sldId id="297" r:id="rId36"/>
    <p:sldId id="323" r:id="rId37"/>
    <p:sldId id="322" r:id="rId38"/>
    <p:sldId id="318" r:id="rId39"/>
    <p:sldId id="319" r:id="rId40"/>
    <p:sldId id="320" r:id="rId41"/>
    <p:sldId id="321" r:id="rId42"/>
    <p:sldId id="334" r:id="rId43"/>
    <p:sldId id="337" r:id="rId44"/>
    <p:sldId id="339" r:id="rId45"/>
    <p:sldId id="364" r:id="rId46"/>
    <p:sldId id="340" r:id="rId47"/>
    <p:sldId id="341" r:id="rId48"/>
    <p:sldId id="342" r:id="rId49"/>
    <p:sldId id="346" r:id="rId50"/>
    <p:sldId id="349" r:id="rId51"/>
    <p:sldId id="365" r:id="rId52"/>
    <p:sldId id="351" r:id="rId53"/>
    <p:sldId id="371" r:id="rId54"/>
    <p:sldId id="372" r:id="rId55"/>
    <p:sldId id="373" r:id="rId56"/>
    <p:sldId id="374" r:id="rId57"/>
    <p:sldId id="370" r:id="rId58"/>
    <p:sldId id="375" r:id="rId59"/>
    <p:sldId id="378" r:id="rId60"/>
    <p:sldId id="379" r:id="rId61"/>
    <p:sldId id="376" r:id="rId62"/>
    <p:sldId id="352" r:id="rId63"/>
    <p:sldId id="353" r:id="rId64"/>
    <p:sldId id="377" r:id="rId65"/>
    <p:sldId id="380" r:id="rId66"/>
    <p:sldId id="354" r:id="rId67"/>
    <p:sldId id="355" r:id="rId68"/>
    <p:sldId id="359" r:id="rId69"/>
    <p:sldId id="360" r:id="rId70"/>
    <p:sldId id="382" r:id="rId71"/>
    <p:sldId id="385" r:id="rId72"/>
  </p:sldIdLst>
  <p:sldSz cx="9144000" cy="6858000" type="screen4x3"/>
  <p:notesSz cx="6797675" cy="9982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50084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50084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8B61308-52EB-4656-B614-F8D9FC847E43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1359"/>
            <a:ext cx="2945659" cy="50084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81359"/>
            <a:ext cx="2945659" cy="50084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C306A16-FAB7-4250-9C08-8C468EC52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092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D5CC40E-614E-4573-B005-CDDBA28798E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247775"/>
            <a:ext cx="4492625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803526"/>
            <a:ext cx="5438464" cy="3930301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2531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98" y="9482531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1AF9E7F-885A-4591-864C-F7C1064CA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5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 tried and tested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56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161E-05DF-4B99-BFD4-03C3A1FF82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7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153196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392382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259216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50608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7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23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46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155033" y="649707"/>
            <a:ext cx="6352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>
              <a:solidFill>
                <a:schemeClr val="tx2">
                  <a:lumMod val="75000"/>
                </a:schemeClr>
              </a:solidFill>
              <a:latin typeface="Barlow Solid" panose="05010101010101010101" pitchFamily="2" charset="2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66275" y="1672389"/>
            <a:ext cx="738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>
              <a:latin typeface="Optima" panose="02000603060000020004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66422" y="665896"/>
            <a:ext cx="62674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  <a:latin typeface="Adamsky SF" pitchFamily="2" charset="0"/>
                <a:cs typeface="Aharoni" panose="02010803020104030203" pitchFamily="2" charset="-79"/>
              </a:defRPr>
            </a:lvl1pPr>
            <a:lvl2pPr>
              <a:defRPr>
                <a:latin typeface="Optima" panose="02000603060000020004" pitchFamily="2" charset="0"/>
              </a:defRPr>
            </a:lvl2pPr>
            <a:lvl3pPr>
              <a:defRPr>
                <a:latin typeface="Optima" panose="02000603060000020004" pitchFamily="2" charset="0"/>
              </a:defRPr>
            </a:lvl3pPr>
            <a:lvl4pPr>
              <a:defRPr>
                <a:latin typeface="Optima" panose="02000603060000020004" pitchFamily="2" charset="0"/>
              </a:defRPr>
            </a:lvl4pPr>
            <a:lvl5pPr>
              <a:defRPr>
                <a:latin typeface="Optima" panose="0200060306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383633" y="1588672"/>
            <a:ext cx="7531100" cy="3730625"/>
          </a:xfrm>
          <a:prstGeom prst="rect">
            <a:avLst/>
          </a:prstGeom>
        </p:spPr>
        <p:txBody>
          <a:bodyPr/>
          <a:lstStyle>
            <a:lvl1pPr>
              <a:defRPr>
                <a:latin typeface="Adamsky SF" pitchFamily="2" charset="0"/>
                <a:ea typeface="MS Gothic" panose="020B0609070205080204" pitchFamily="49" charset="-128"/>
              </a:defRPr>
            </a:lvl1pPr>
            <a:lvl2pPr>
              <a:defRPr>
                <a:latin typeface="Adamsky SF" pitchFamily="2" charset="0"/>
                <a:ea typeface="MS Gothic" panose="020B0609070205080204" pitchFamily="49" charset="-128"/>
              </a:defRPr>
            </a:lvl2pPr>
            <a:lvl3pPr>
              <a:defRPr>
                <a:latin typeface="Adamsky SF" pitchFamily="2" charset="0"/>
                <a:ea typeface="MS Gothic" panose="020B0609070205080204" pitchFamily="49" charset="-128"/>
              </a:defRPr>
            </a:lvl3pPr>
            <a:lvl4pPr>
              <a:defRPr>
                <a:latin typeface="Adamsky SF" pitchFamily="2" charset="0"/>
                <a:ea typeface="MS Gothic" panose="020B0609070205080204" pitchFamily="49" charset="-128"/>
              </a:defRPr>
            </a:lvl4pPr>
            <a:lvl5pPr>
              <a:defRPr>
                <a:latin typeface="Adamsky SF" pitchFamily="2" charset="0"/>
                <a:ea typeface="MS Gothic" panose="020B0609070205080204" pitchFamily="49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88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82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37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7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13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16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51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12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14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18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30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3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55033" y="649707"/>
            <a:ext cx="6352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dirty="0">
              <a:solidFill>
                <a:srgbClr val="44546A">
                  <a:lumMod val="75000"/>
                </a:srgbClr>
              </a:solidFill>
              <a:latin typeface="Barlow Solid" panose="05010101010101010101" pitchFamily="2" charset="2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66275" y="1672389"/>
            <a:ext cx="738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>
              <a:solidFill>
                <a:prstClr val="black"/>
              </a:solidFill>
              <a:latin typeface="Optima" panose="02000603060000020004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66422" y="665896"/>
            <a:ext cx="62674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  <a:latin typeface="Adamsky SF" pitchFamily="2" charset="0"/>
                <a:cs typeface="Aharoni" panose="02010803020104030203" pitchFamily="2" charset="-79"/>
              </a:defRPr>
            </a:lvl1pPr>
            <a:lvl2pPr>
              <a:defRPr>
                <a:latin typeface="Optima" panose="02000603060000020004" pitchFamily="2" charset="0"/>
              </a:defRPr>
            </a:lvl2pPr>
            <a:lvl3pPr>
              <a:defRPr>
                <a:latin typeface="Optima" panose="02000603060000020004" pitchFamily="2" charset="0"/>
              </a:defRPr>
            </a:lvl3pPr>
            <a:lvl4pPr>
              <a:defRPr>
                <a:latin typeface="Optima" panose="02000603060000020004" pitchFamily="2" charset="0"/>
              </a:defRPr>
            </a:lvl4pPr>
            <a:lvl5pPr>
              <a:defRPr>
                <a:latin typeface="Optima" panose="02000603060000020004" pitchFamily="2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383633" y="1588672"/>
            <a:ext cx="7531100" cy="3730625"/>
          </a:xfrm>
          <a:prstGeom prst="rect">
            <a:avLst/>
          </a:prstGeom>
        </p:spPr>
        <p:txBody>
          <a:bodyPr/>
          <a:lstStyle>
            <a:lvl1pPr>
              <a:defRPr>
                <a:latin typeface="Adamsky SF" pitchFamily="2" charset="0"/>
                <a:ea typeface="MS Gothic" panose="020B0609070205080204" pitchFamily="49" charset="-128"/>
              </a:defRPr>
            </a:lvl1pPr>
            <a:lvl2pPr>
              <a:defRPr>
                <a:latin typeface="Adamsky SF" pitchFamily="2" charset="0"/>
                <a:ea typeface="MS Gothic" panose="020B0609070205080204" pitchFamily="49" charset="-128"/>
              </a:defRPr>
            </a:lvl2pPr>
            <a:lvl3pPr>
              <a:defRPr>
                <a:latin typeface="Adamsky SF" pitchFamily="2" charset="0"/>
                <a:ea typeface="MS Gothic" panose="020B0609070205080204" pitchFamily="49" charset="-128"/>
              </a:defRPr>
            </a:lvl3pPr>
            <a:lvl4pPr>
              <a:defRPr>
                <a:latin typeface="Adamsky SF" pitchFamily="2" charset="0"/>
                <a:ea typeface="MS Gothic" panose="020B0609070205080204" pitchFamily="49" charset="-128"/>
              </a:defRPr>
            </a:lvl4pPr>
            <a:lvl5pPr>
              <a:defRPr>
                <a:latin typeface="Adamsky SF" pitchFamily="2" charset="0"/>
                <a:ea typeface="MS Gothic" panose="020B0609070205080204" pitchFamily="49" charset="-12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5" y="5389914"/>
            <a:ext cx="3801035" cy="12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71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0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9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3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38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" y="0"/>
            <a:ext cx="903684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DB3FD-7A63-49C6-BAE7-D71B0F46BF89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0D60B-D588-4ACC-A8ED-1BA775CF114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0" b="93289" l="72031" r="94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50000" r="5972" b="6725"/>
          <a:stretch/>
        </p:blipFill>
        <p:spPr>
          <a:xfrm>
            <a:off x="7812360" y="5517232"/>
            <a:ext cx="1022350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7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FEC49-FBAF-4235-B1E8-45EAF639DB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076FA-4473-4821-AF61-D4EB5E7E77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69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itial@st-josephs.bolton" TargetMode="External"/><Relationship Id="rId2" Type="http://schemas.openxmlformats.org/officeDocument/2006/relationships/hyperlink" Target="http://www.vle.mathswatch.com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jmlcanada.com/wp-content/uploads/2014/02/excellence-jigsaw.jp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746" t="10190" r="14755" b="1848"/>
          <a:stretch/>
        </p:blipFill>
        <p:spPr>
          <a:xfrm>
            <a:off x="-108521" y="-99392"/>
            <a:ext cx="9411067" cy="698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6705" y="36040"/>
            <a:ext cx="6228184" cy="1470025"/>
          </a:xfrm>
        </p:spPr>
        <p:txBody>
          <a:bodyPr>
            <a:normAutofit/>
          </a:bodyPr>
          <a:lstStyle/>
          <a:p>
            <a:r>
              <a:rPr lang="en-GB" b="1" dirty="0" smtClean="0"/>
              <a:t>This is not </a:t>
            </a:r>
            <a:r>
              <a:rPr lang="en-GB" b="1" i="1" dirty="0" smtClean="0"/>
              <a:t>just</a:t>
            </a:r>
            <a:r>
              <a:rPr lang="en-GB" b="1" dirty="0" smtClean="0"/>
              <a:t> a school….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609" y="6062879"/>
            <a:ext cx="6400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Where will it end for you?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030102"/>
              </a:clrFrom>
              <a:clrTo>
                <a:srgbClr val="0301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95" y="5581189"/>
            <a:ext cx="788221" cy="96338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1520" y="4846176"/>
            <a:ext cx="709899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</a:rPr>
              <a:t>It is an adventure with God…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2246731"/>
            <a:ext cx="537080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“Getting the most out of Year </a:t>
            </a:r>
            <a:r>
              <a:rPr lang="en-GB" b="1" dirty="0"/>
              <a:t>8</a:t>
            </a:r>
            <a:r>
              <a:rPr lang="en-GB" b="1" dirty="0" smtClean="0"/>
              <a:t>…”</a:t>
            </a:r>
            <a:endParaRPr lang="en-GB" b="1" dirty="0"/>
          </a:p>
        </p:txBody>
      </p:sp>
      <p:pic>
        <p:nvPicPr>
          <p:cNvPr id="10" name="Prou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250" y="5947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8" y="188640"/>
            <a:ext cx="8648601" cy="6486451"/>
          </a:xfrm>
        </p:spPr>
      </p:pic>
    </p:spTree>
    <p:extLst>
      <p:ext uri="{BB962C8B-B14F-4D97-AF65-F5344CB8AC3E}">
        <p14:creationId xmlns:p14="http://schemas.microsoft.com/office/powerpoint/2010/main" val="67279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should I work for my GCSEs now?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2" y="1600200"/>
            <a:ext cx="7250896" cy="4525963"/>
          </a:xfrm>
        </p:spPr>
      </p:pic>
    </p:spTree>
    <p:extLst>
      <p:ext uri="{BB962C8B-B14F-4D97-AF65-F5344CB8AC3E}">
        <p14:creationId xmlns:p14="http://schemas.microsoft.com/office/powerpoint/2010/main" val="13157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7172"/>
          <a:stretch/>
        </p:blipFill>
        <p:spPr bwMode="auto">
          <a:xfrm>
            <a:off x="1053703" y="1032065"/>
            <a:ext cx="7358077" cy="490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89" y="116732"/>
            <a:ext cx="483488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/>
              <a:t>You are choosing now.</a:t>
            </a:r>
            <a:endParaRPr lang="en-GB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9371"/>
            <a:ext cx="1932989" cy="102884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996952"/>
            <a:ext cx="421668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293096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0785" y="147798"/>
            <a:ext cx="1443911" cy="216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9730" y="4478808"/>
            <a:ext cx="2614413" cy="175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01" y="344398"/>
            <a:ext cx="188595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68" y="2489516"/>
            <a:ext cx="2920766" cy="142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78" y="3201898"/>
            <a:ext cx="1813659" cy="12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Our Mission…because </a:t>
            </a:r>
            <a:r>
              <a:rPr lang="en-GB" b="1" smtClean="0"/>
              <a:t>we care...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464" y="2420888"/>
            <a:ext cx="7596336" cy="3097212"/>
          </a:xfrm>
        </p:spPr>
        <p:txBody>
          <a:bodyPr/>
          <a:lstStyle/>
          <a:p>
            <a:pPr marL="0" indent="0">
              <a:buNone/>
            </a:pPr>
            <a:r>
              <a:rPr lang="en-GB" i="1" dirty="0" smtClean="0"/>
              <a:t>“We develop our potential, celebrate our talents and go forward together in faith.” </a:t>
            </a:r>
          </a:p>
        </p:txBody>
      </p:sp>
    </p:spTree>
    <p:extLst>
      <p:ext uri="{BB962C8B-B14F-4D97-AF65-F5344CB8AC3E}">
        <p14:creationId xmlns:p14="http://schemas.microsoft.com/office/powerpoint/2010/main" val="3663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You are passing your GCSEs now…not in July of Y11!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Make sure you succeed!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588"/>
          <a:stretch/>
        </p:blipFill>
        <p:spPr>
          <a:xfrm>
            <a:off x="611560" y="1700808"/>
            <a:ext cx="7794984" cy="2620888"/>
          </a:xfrm>
        </p:spPr>
      </p:pic>
    </p:spTree>
    <p:extLst>
      <p:ext uri="{BB962C8B-B14F-4D97-AF65-F5344CB8AC3E}">
        <p14:creationId xmlns:p14="http://schemas.microsoft.com/office/powerpoint/2010/main" val="14021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GB" sz="3200" dirty="0" smtClean="0"/>
              <a:t> Mrs. Walsh     </a:t>
            </a:r>
            <a:r>
              <a:rPr lang="en-GB" dirty="0" smtClean="0"/>
              <a:t>Being GCSE Ready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757" y="1628800"/>
            <a:ext cx="686922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endParaRPr lang="en-GB" sz="3000" dirty="0" smtClean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endParaRPr lang="en-GB" sz="30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 smtClean="0">
                <a:solidFill>
                  <a:srgbClr val="000000"/>
                </a:solidFill>
              </a:rPr>
              <a:t>More challenging!</a:t>
            </a:r>
            <a:r>
              <a:rPr lang="en-GB" sz="3000" dirty="0">
                <a:solidFill>
                  <a:srgbClr val="000000"/>
                </a:solidFill>
              </a:rPr>
              <a:t/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 smtClean="0">
                <a:solidFill>
                  <a:srgbClr val="000000"/>
                </a:solidFill>
              </a:rPr>
              <a:t>Different grading structure.</a:t>
            </a:r>
            <a:r>
              <a:rPr lang="en-GB" sz="3000" dirty="0">
                <a:solidFill>
                  <a:srgbClr val="000000"/>
                </a:solidFill>
              </a:rPr>
              <a:t/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Controlled Assessment minimal- </a:t>
            </a:r>
            <a:r>
              <a:rPr lang="en-GB" dirty="0" smtClean="0">
                <a:solidFill>
                  <a:prstClr val="black"/>
                </a:solidFill>
              </a:rPr>
              <a:t>it’s almost all down to exams.</a:t>
            </a:r>
            <a:r>
              <a:rPr lang="en-GB" dirty="0">
                <a:solidFill>
                  <a:prstClr val="black"/>
                </a:solidFill>
              </a:rPr>
              <a:t/>
            </a:r>
            <a:br>
              <a:rPr lang="en-GB" dirty="0">
                <a:solidFill>
                  <a:prstClr val="black"/>
                </a:solidFill>
              </a:rPr>
            </a:br>
            <a:endParaRPr lang="en-GB" dirty="0">
              <a:solidFill>
                <a:prstClr val="black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Increased number of written exams in the summer season.</a:t>
            </a:r>
            <a:r>
              <a:rPr lang="en-GB" sz="3000" dirty="0">
                <a:solidFill>
                  <a:srgbClr val="000000"/>
                </a:solidFill>
              </a:rPr>
              <a:t/>
            </a:r>
            <a:br>
              <a:rPr lang="en-GB" sz="3000" dirty="0">
                <a:solidFill>
                  <a:srgbClr val="000000"/>
                </a:solidFill>
              </a:rPr>
            </a:br>
            <a:endParaRPr lang="en-GB" sz="30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198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4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9-1 Grading System 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218967" cy="96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03" y="2564904"/>
            <a:ext cx="9080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3573016"/>
            <a:ext cx="20970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091335"/>
            <a:ext cx="14811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7985"/>
            <a:ext cx="877887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9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each grade mean?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9 – top half of A*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8 – bottom half of A*/ top third of A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7 – A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6 – </a:t>
            </a:r>
            <a:r>
              <a:rPr lang="en-GB" sz="2700" dirty="0" smtClean="0">
                <a:solidFill>
                  <a:srgbClr val="000000"/>
                </a:solidFill>
              </a:rPr>
              <a:t>mid to high B</a:t>
            </a:r>
            <a:endParaRPr lang="en-GB" sz="27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5 – </a:t>
            </a:r>
            <a:r>
              <a:rPr lang="en-GB" sz="2700" dirty="0" smtClean="0">
                <a:solidFill>
                  <a:srgbClr val="7030A0"/>
                </a:solidFill>
              </a:rPr>
              <a:t>top C to low B</a:t>
            </a:r>
            <a:endParaRPr lang="en-GB" sz="2700" dirty="0">
              <a:solidFill>
                <a:srgbClr val="7030A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7030A0"/>
                </a:solidFill>
              </a:rPr>
              <a:t>4 – </a:t>
            </a:r>
            <a:r>
              <a:rPr lang="en-GB" sz="2700" dirty="0" smtClean="0">
                <a:solidFill>
                  <a:srgbClr val="7030A0"/>
                </a:solidFill>
              </a:rPr>
              <a:t>mid to low C</a:t>
            </a:r>
            <a:endParaRPr lang="en-GB" sz="2700" dirty="0">
              <a:solidFill>
                <a:srgbClr val="7030A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3 </a:t>
            </a:r>
            <a:r>
              <a:rPr lang="en-GB" sz="2700" dirty="0" smtClean="0">
                <a:solidFill>
                  <a:srgbClr val="000000"/>
                </a:solidFill>
              </a:rPr>
              <a:t>–D</a:t>
            </a:r>
            <a:endParaRPr lang="en-GB" sz="27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2 </a:t>
            </a:r>
            <a:r>
              <a:rPr lang="en-GB" sz="2700" dirty="0" smtClean="0">
                <a:solidFill>
                  <a:srgbClr val="000000"/>
                </a:solidFill>
              </a:rPr>
              <a:t>–E /higher F</a:t>
            </a:r>
            <a:endParaRPr lang="en-GB" sz="27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1 – </a:t>
            </a:r>
            <a:r>
              <a:rPr lang="en-GB" sz="2700" dirty="0" smtClean="0">
                <a:solidFill>
                  <a:srgbClr val="000000"/>
                </a:solidFill>
              </a:rPr>
              <a:t>mid to low F and </a:t>
            </a:r>
            <a:r>
              <a:rPr lang="en-GB" sz="2700" dirty="0">
                <a:solidFill>
                  <a:srgbClr val="000000"/>
                </a:solidFill>
              </a:rPr>
              <a:t>G.</a:t>
            </a:r>
          </a:p>
          <a:p>
            <a:pPr lvl="0">
              <a:lnSpc>
                <a:spcPct val="80000"/>
              </a:lnSpc>
              <a:spcBef>
                <a:spcPts val="600"/>
              </a:spcBef>
              <a:buSzPct val="100000"/>
              <a:buFont typeface="Arial" pitchFamily="34"/>
              <a:buChar char="•"/>
            </a:pPr>
            <a:r>
              <a:rPr lang="en-GB" sz="2700" dirty="0">
                <a:solidFill>
                  <a:srgbClr val="000000"/>
                </a:solidFill>
              </a:rPr>
              <a:t>U - unclassified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03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 aspirational!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Start looking at University Courses and Apprenticeships.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A levels ….grade 6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Standard Passes in English and Maths – re-sit implications.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90631"/>
            <a:ext cx="2684135" cy="17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20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Lord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An adventure sometimes involves climbing a mountain… Give us faith when the mountain is too high.</a:t>
            </a:r>
          </a:p>
          <a:p>
            <a:pPr marL="0" indent="0">
              <a:buNone/>
            </a:pPr>
            <a:r>
              <a:rPr lang="en-GB" dirty="0" smtClean="0"/>
              <a:t>An adventure involves walking the road…be our hope when the road is too long. </a:t>
            </a:r>
          </a:p>
          <a:p>
            <a:pPr marL="0" indent="0">
              <a:buNone/>
            </a:pPr>
            <a:r>
              <a:rPr lang="en-GB" dirty="0" smtClean="0"/>
              <a:t>An adventure involves travelling with others …help us to support each other along the way.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Stay with us Lord, on our Journey.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Staying on the right track.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" y="1628800"/>
            <a:ext cx="756083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4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2824708" cy="355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8" y="4293096"/>
            <a:ext cx="39052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you need to do?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12048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17" y="1340768"/>
            <a:ext cx="41119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99" y="3861048"/>
            <a:ext cx="3121985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you need to do?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67146"/>
            <a:ext cx="39084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96973"/>
            <a:ext cx="246545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need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          3 Progress Based Reports</a:t>
            </a:r>
            <a:br>
              <a:rPr lang="en-GB" dirty="0" smtClean="0"/>
            </a:br>
            <a:r>
              <a:rPr lang="en-GB" dirty="0" smtClean="0"/>
              <a:t>             in Year 8.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Targets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Current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Forecasts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Next Steps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644"/>
            <a:ext cx="218281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1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January</a:t>
            </a:r>
          </a:p>
          <a:p>
            <a:pPr marL="0" indent="0">
              <a:buNone/>
            </a:pPr>
            <a:r>
              <a:rPr lang="en-GB" dirty="0" smtClean="0"/>
              <a:t>Parents’ Eve and Enrichment choices evening.</a:t>
            </a:r>
            <a:br>
              <a:rPr lang="en-GB" dirty="0" smtClean="0"/>
            </a:br>
            <a:r>
              <a:rPr lang="en-GB" b="1" dirty="0" smtClean="0"/>
              <a:t>February</a:t>
            </a:r>
          </a:p>
          <a:p>
            <a:pPr marL="0" indent="0">
              <a:buNone/>
            </a:pPr>
            <a:r>
              <a:rPr lang="en-GB" dirty="0" smtClean="0"/>
              <a:t>Enrichment choices forms out</a:t>
            </a:r>
            <a:br>
              <a:rPr lang="en-GB" dirty="0" smtClean="0"/>
            </a:br>
            <a:r>
              <a:rPr lang="en-GB" b="1" dirty="0" smtClean="0"/>
              <a:t>March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Enrichment forms in</a:t>
            </a:r>
          </a:p>
          <a:p>
            <a:pPr marL="0" indent="0">
              <a:buNone/>
            </a:pPr>
            <a:r>
              <a:rPr lang="en-GB" dirty="0" smtClean="0"/>
              <a:t>1:1 meetings with SLT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2417068" cy="151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2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74638"/>
            <a:ext cx="5616624" cy="65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An Aspirational Curriculum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04864"/>
            <a:ext cx="8686800" cy="30972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i="1" dirty="0"/>
              <a:t>A long standing history of high </a:t>
            </a:r>
            <a:r>
              <a:rPr lang="en-GB" i="1" dirty="0" err="1"/>
              <a:t>attainers</a:t>
            </a:r>
            <a:r>
              <a:rPr lang="en-GB" i="1" dirty="0"/>
              <a:t> at </a:t>
            </a:r>
            <a:r>
              <a:rPr lang="en-GB" i="1" dirty="0" smtClean="0"/>
              <a:t>KS2.</a:t>
            </a:r>
            <a:endParaRPr lang="en-GB" i="1" dirty="0"/>
          </a:p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r>
              <a:rPr lang="en-GB" i="1" dirty="0" smtClean="0"/>
              <a:t>One of the most able year groups ever at St Joseph’s.</a:t>
            </a:r>
          </a:p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r>
              <a:rPr lang="en-GB" i="1" dirty="0" smtClean="0"/>
              <a:t>Remodelled for an Aspirational Curriculum.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276170"/>
            <a:ext cx="2520281" cy="13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An Aspirational Curriculum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916832"/>
            <a:ext cx="6192688" cy="3097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 smtClean="0"/>
              <a:t>School need to challenge all our learners to reach their full potential. 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 smtClean="0"/>
              <a:t>At home you need to challenge your child </a:t>
            </a:r>
            <a:r>
              <a:rPr lang="en-GB" i="1" dirty="0"/>
              <a:t>to reach their full potential. </a:t>
            </a:r>
            <a:endParaRPr lang="en-GB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4"/>
          <a:stretch/>
        </p:blipFill>
        <p:spPr>
          <a:xfrm>
            <a:off x="323528" y="1628800"/>
            <a:ext cx="212580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95536" y="34737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/>
              <a:t>An Aspirational Curriculum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042130" cy="4104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altLang="en-US" sz="4000" b="1" dirty="0" smtClean="0"/>
              <a:t>A Curriculum for most of</a:t>
            </a:r>
          </a:p>
          <a:p>
            <a:pPr marL="0" indent="0" algn="ctr">
              <a:buNone/>
            </a:pPr>
            <a:endParaRPr lang="en-GB" altLang="en-US" sz="800" b="1" dirty="0" smtClean="0"/>
          </a:p>
          <a:p>
            <a:pPr marL="0" indent="0" algn="ctr">
              <a:buNone/>
            </a:pPr>
            <a:endParaRPr lang="en-GB" altLang="en-US" sz="800" b="1" dirty="0" smtClean="0"/>
          </a:p>
          <a:p>
            <a:pPr marL="0" indent="0" algn="ctr">
              <a:buNone/>
            </a:pPr>
            <a:r>
              <a:rPr lang="en-GB" altLang="en-US" sz="4000" b="1" dirty="0" smtClean="0"/>
              <a:t>RE     Maths     English         MFL</a:t>
            </a:r>
          </a:p>
          <a:p>
            <a:pPr marL="0" indent="0" algn="ctr">
              <a:buNone/>
            </a:pPr>
            <a:r>
              <a:rPr lang="en-GB" altLang="en-US" sz="4000" b="1" dirty="0" smtClean="0"/>
              <a:t>History/Geography  2 </a:t>
            </a:r>
            <a:r>
              <a:rPr lang="en-GB" altLang="en-US" sz="4000" b="1" dirty="0"/>
              <a:t>Sciences </a:t>
            </a:r>
          </a:p>
          <a:p>
            <a:pPr marL="0" indent="0" algn="ctr">
              <a:buNone/>
            </a:pPr>
            <a:r>
              <a:rPr lang="en-GB" altLang="en-US" sz="4000" b="1" dirty="0" smtClean="0"/>
              <a:t>Core PE</a:t>
            </a:r>
          </a:p>
          <a:p>
            <a:pPr marL="0" indent="0" algn="ctr">
              <a:buNone/>
            </a:pPr>
            <a:r>
              <a:rPr lang="en-GB" altLang="en-US" sz="4000" b="1" dirty="0" smtClean="0"/>
              <a:t>A choice from enrichment subjects</a:t>
            </a:r>
            <a:endParaRPr lang="en-GB" alt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133023"/>
            <a:ext cx="5040560" cy="1550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06460"/>
            <a:ext cx="1823910" cy="10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A-D of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2187624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4168775"/>
            <a:ext cx="4228685" cy="1470025"/>
          </a:xfrm>
          <a:scene3d>
            <a:camera prst="isometricOffAxis1Right"/>
            <a:lightRig rig="threePt" dir="t"/>
          </a:scene3d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hold of your own future.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Mrs. </a:t>
            </a:r>
            <a:r>
              <a:rPr lang="en-GB" dirty="0"/>
              <a:t>T</a:t>
            </a:r>
            <a:r>
              <a:rPr lang="en-GB" dirty="0" smtClean="0"/>
              <a:t>aylor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4651201" cy="3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8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TIER OF ENTRY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FF0000"/>
                </a:solidFill>
              </a:rPr>
              <a:t>The GCSE exam was previously graded from A* to G with two tiers: Foundation  (C to G) and Higher (A* to D) with an unclassified (U) being possible on both tiers.  </a:t>
            </a:r>
          </a:p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B050"/>
                </a:solidFill>
              </a:rPr>
              <a:t>The new GCSE exam is graded from 9 to 1 with two tiers: Foundation (5 to 1) and Higher (9 to 4). 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5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The examinations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FF0000"/>
                </a:solidFill>
              </a:rPr>
              <a:t>On the previous Maths G.C.S.E. there were 2 exams: a non-calculator exam and a calculator exam, both being 1 hour 45 minutes each.   </a:t>
            </a: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endParaRPr lang="en-GB" sz="3000" dirty="0">
              <a:solidFill>
                <a:srgbClr val="FF0000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00B050"/>
                </a:solidFill>
              </a:rPr>
              <a:t>On the New G.C.S.E. there are three GCSE maths papers: 1 non-calculator and 2 calculator exams, all being 1 hour 30 minutes each. </a:t>
            </a:r>
            <a:r>
              <a:rPr lang="en-GB" sz="3000" dirty="0">
                <a:solidFill>
                  <a:srgbClr val="000000"/>
                </a:solidFill>
              </a:rPr>
              <a:t>  </a:t>
            </a:r>
          </a:p>
          <a:p>
            <a:pPr marL="0" lvl="0" indent="0">
              <a:lnSpc>
                <a:spcPct val="90000"/>
              </a:lnSpc>
              <a:spcBef>
                <a:spcPts val="700"/>
              </a:spcBef>
              <a:buSzPct val="100000"/>
              <a:buNone/>
            </a:pPr>
            <a:r>
              <a:rPr lang="en-GB" sz="3000" dirty="0">
                <a:solidFill>
                  <a:srgbClr val="00B050"/>
                </a:solidFill>
              </a:rPr>
              <a:t>There is no difference in the content  tested in each of the papers, so any topic could come up on any paper.</a:t>
            </a:r>
            <a:endParaRPr lang="en-GB" sz="30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5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The Content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Many topics have been moved from Higher tier only, to both  Foundation and Higher tiers, which means that the Foundation papers are much harder now.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Some topics have been moved from AS-Level Maths into Higher tier G.C.S.E. Maths.</a:t>
            </a:r>
          </a:p>
          <a:p>
            <a:pPr marL="109728" lvl="0" indent="0">
              <a:spcBef>
                <a:spcPts val="800"/>
              </a:spcBef>
              <a:buSzPct val="100000"/>
              <a:buNone/>
            </a:pP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u="sng" dirty="0">
                <a:solidFill>
                  <a:srgbClr val="000000"/>
                </a:solidFill>
              </a:rPr>
              <a:t>Changes at both Higher tier and Foundation tier.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The New G.C.S.E. covers more topics than previously and in more depth, with a greater emphasis on problem-solving and using Mathematics in unfamiliar situations.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Higher tier will include questions that will stretch the most able. 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Foundation tier will focus on core mathematical understanding and skills for students to master. 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Pupils will need to learn a lot more formulae for the new G.C.S.E. than the previous G.C.S.E.</a:t>
            </a:r>
          </a:p>
          <a:p>
            <a:pPr lvl="0">
              <a:lnSpc>
                <a:spcPct val="80000"/>
              </a:lnSpc>
              <a:spcBef>
                <a:spcPts val="700"/>
              </a:spcBef>
              <a:buSzPct val="100000"/>
              <a:buFont typeface="Arial" pitchFamily="34"/>
              <a:buChar char="•"/>
            </a:pPr>
            <a:r>
              <a:rPr lang="en-GB" sz="3000" dirty="0">
                <a:solidFill>
                  <a:srgbClr val="000000"/>
                </a:solidFill>
              </a:rPr>
              <a:t>Pupils need to provide clear mathematical arguments.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08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Available to purchase from the Maths. Dept.</a:t>
            </a:r>
          </a:p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GB" dirty="0">
                <a:solidFill>
                  <a:srgbClr val="000000"/>
                </a:solidFill>
              </a:rPr>
              <a:t>Equipment packs for £5.70 containing scientific calculator, ruler, protractor, pair of compasses with pencil, pencil, rubber, sharpener, 2 black pens in a clear ‘exam friendly’ pencil case. (Available now).  </a:t>
            </a:r>
          </a:p>
          <a:p>
            <a:pPr lvl="0">
              <a:spcBef>
                <a:spcPts val="800"/>
              </a:spcBef>
              <a:buSzPct val="100000"/>
              <a:buFont typeface="Arial" pitchFamily="34"/>
              <a:buChar char="•"/>
            </a:pPr>
            <a:r>
              <a:rPr lang="en-GB" dirty="0">
                <a:solidFill>
                  <a:srgbClr val="000000"/>
                </a:solidFill>
              </a:rPr>
              <a:t>Edexcel Revision Guide and Workbook  for new 9-1 G.C.S.E. £3 each. (To order)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6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solidFill>
                  <a:srgbClr val="000000"/>
                </a:solidFill>
              </a:rPr>
              <a:t>ONLINE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  <a:hlinkClick r:id="rId2"/>
              </a:rPr>
              <a:t>www.vle.mathswatch.com</a:t>
            </a: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Username: 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Year of entry surname </a:t>
            </a:r>
            <a:r>
              <a:rPr lang="en-GB" dirty="0" err="1">
                <a:solidFill>
                  <a:srgbClr val="000000"/>
                </a:solidFill>
                <a:hlinkClick r:id="rId3"/>
              </a:rPr>
              <a:t>initial@st-josephs.bolton</a:t>
            </a:r>
            <a:endParaRPr lang="en-GB" dirty="0">
              <a:solidFill>
                <a:srgbClr val="000000"/>
              </a:solidFill>
            </a:endParaRP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e.g.  13simpsonj@st-josephs.bolton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u="sng" dirty="0">
                <a:solidFill>
                  <a:srgbClr val="000000"/>
                </a:solidFill>
              </a:rPr>
              <a:t>Password: </a:t>
            </a:r>
          </a:p>
          <a:p>
            <a:pPr marL="0" lvl="0" indent="0">
              <a:spcBef>
                <a:spcPts val="800"/>
              </a:spcBef>
              <a:buSzPct val="100000"/>
              <a:buNone/>
            </a:pPr>
            <a:r>
              <a:rPr lang="en-GB" dirty="0">
                <a:solidFill>
                  <a:srgbClr val="000000"/>
                </a:solidFill>
              </a:rPr>
              <a:t>pupil1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9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Mr. Calderbank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4800" dirty="0" smtClean="0"/>
              <a:t> </a:t>
            </a:r>
            <a:endParaRPr lang="en-GB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537504" cy="289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6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765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English Language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6602561" cy="352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1187450" y="836613"/>
            <a:ext cx="7416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Two examinations – each worth 50%.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The examinations </a:t>
            </a:r>
            <a:r>
              <a:rPr lang="en-GB" altLang="en-US" sz="2000" dirty="0" smtClean="0"/>
              <a:t>test reading </a:t>
            </a:r>
            <a:r>
              <a:rPr lang="en-GB" altLang="en-US" sz="2000" dirty="0"/>
              <a:t>and writing skills.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A range of texts will be studied from the 19</a:t>
            </a:r>
            <a:r>
              <a:rPr lang="en-GB" altLang="en-US" sz="2000" baseline="30000" dirty="0"/>
              <a:t>th</a:t>
            </a:r>
            <a:r>
              <a:rPr lang="en-GB" altLang="en-US" sz="2000" dirty="0"/>
              <a:t>, 20</a:t>
            </a:r>
            <a:r>
              <a:rPr lang="en-GB" altLang="en-US" sz="2000" baseline="30000" dirty="0"/>
              <a:t>th</a:t>
            </a:r>
            <a:r>
              <a:rPr lang="en-GB" altLang="en-US" sz="2000" dirty="0"/>
              <a:t> and 21</a:t>
            </a:r>
            <a:r>
              <a:rPr lang="en-GB" altLang="en-US" sz="2000" baseline="30000" dirty="0"/>
              <a:t>st</a:t>
            </a:r>
            <a:r>
              <a:rPr lang="en-GB" altLang="en-US" sz="2000" dirty="0"/>
              <a:t> Centuries.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Both fiction and non-fiction texts will be studied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No coursework  No controlled assessment No pre-released materials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/>
              <a:t> Spelling, punctuation and vocabulary are very important. 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592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420888"/>
            <a:ext cx="83724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765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/>
              <a:t>English Literature 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187450" y="908050"/>
            <a:ext cx="741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Two examinations – Paper 1 (40%)   Paper 2 (60%)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The examinations will </a:t>
            </a:r>
            <a:r>
              <a:rPr lang="en-GB" altLang="en-US" sz="1800" dirty="0" smtClean="0"/>
              <a:t>test </a:t>
            </a:r>
            <a:r>
              <a:rPr lang="en-GB" altLang="en-US" sz="1800" dirty="0"/>
              <a:t>reading and writing skills.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The table below shows you the different texts </a:t>
            </a:r>
            <a:r>
              <a:rPr lang="en-GB" altLang="en-US" sz="1800" dirty="0" smtClean="0"/>
              <a:t>studied.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No coursework  No controlled assessment No pre-released materials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/>
              <a:t> Closed book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431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96" y="3068960"/>
            <a:ext cx="3240360" cy="458541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Why?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can do nothing and leave it to chance …or we can do something and make a positive change!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88285"/>
            <a:ext cx="3278481" cy="1296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9984"/>
            <a:ext cx="3141712" cy="2847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227434"/>
            <a:ext cx="3240360" cy="458541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2557871" y="493670"/>
            <a:ext cx="899120" cy="2677656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3</a:t>
            </a:r>
          </a:p>
          <a:p>
            <a:r>
              <a:rPr lang="en-GB" sz="2000" dirty="0" smtClean="0"/>
              <a:t>4</a:t>
            </a:r>
          </a:p>
          <a:p>
            <a:r>
              <a:rPr lang="en-GB" sz="2000" dirty="0" smtClean="0"/>
              <a:t>3</a:t>
            </a:r>
          </a:p>
          <a:p>
            <a:r>
              <a:rPr lang="en-GB" sz="2000" dirty="0" smtClean="0"/>
              <a:t>2</a:t>
            </a:r>
          </a:p>
          <a:p>
            <a:r>
              <a:rPr lang="en-GB" sz="2000" dirty="0" smtClean="0"/>
              <a:t>1</a:t>
            </a:r>
          </a:p>
          <a:p>
            <a:r>
              <a:rPr lang="en-GB" sz="2000" dirty="0" smtClean="0"/>
              <a:t>2</a:t>
            </a:r>
          </a:p>
          <a:p>
            <a:r>
              <a:rPr lang="en-GB" sz="2000" dirty="0" smtClean="0"/>
              <a:t>3</a:t>
            </a:r>
          </a:p>
          <a:p>
            <a:r>
              <a:rPr lang="en-GB" sz="2000" dirty="0"/>
              <a:t>4</a:t>
            </a:r>
            <a:endParaRPr lang="en-GB" sz="2000" dirty="0" smtClean="0"/>
          </a:p>
          <a:p>
            <a:endParaRPr lang="en-GB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7473008" y="3863181"/>
            <a:ext cx="899120" cy="286232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9</a:t>
            </a:r>
          </a:p>
          <a:p>
            <a:r>
              <a:rPr lang="en-GB" sz="2000" dirty="0" smtClean="0"/>
              <a:t>7</a:t>
            </a:r>
          </a:p>
          <a:p>
            <a:r>
              <a:rPr lang="en-GB" sz="2000" dirty="0" smtClean="0"/>
              <a:t>5</a:t>
            </a:r>
          </a:p>
          <a:p>
            <a:r>
              <a:rPr lang="en-GB" sz="2000" dirty="0" smtClean="0"/>
              <a:t>7</a:t>
            </a:r>
          </a:p>
          <a:p>
            <a:r>
              <a:rPr lang="en-GB" sz="2000" dirty="0" smtClean="0"/>
              <a:t>8</a:t>
            </a:r>
          </a:p>
          <a:p>
            <a:r>
              <a:rPr lang="en-GB" sz="2000" dirty="0" smtClean="0"/>
              <a:t>9</a:t>
            </a:r>
          </a:p>
          <a:p>
            <a:r>
              <a:rPr lang="en-GB" sz="2000" dirty="0" smtClean="0"/>
              <a:t>9</a:t>
            </a:r>
          </a:p>
          <a:p>
            <a:r>
              <a:rPr lang="en-GB" sz="2000" dirty="0" smtClean="0"/>
              <a:t>9</a:t>
            </a:r>
          </a:p>
          <a:p>
            <a:r>
              <a:rPr lang="en-GB" sz="2000" dirty="0"/>
              <a:t>7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5882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Ways you can help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English Language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Encourage your son or daughter to read widely.</a:t>
            </a:r>
          </a:p>
          <a:p>
            <a:endParaRPr lang="en-GB" dirty="0"/>
          </a:p>
          <a:p>
            <a:r>
              <a:rPr lang="en-GB" dirty="0" smtClean="0"/>
              <a:t>Discuss articles/news items with them. </a:t>
            </a:r>
          </a:p>
          <a:p>
            <a:endParaRPr lang="en-GB" dirty="0"/>
          </a:p>
          <a:p>
            <a:r>
              <a:rPr lang="en-GB" dirty="0" smtClean="0"/>
              <a:t>Highlight interesting non-fiction articles.</a:t>
            </a:r>
          </a:p>
          <a:p>
            <a:endParaRPr lang="en-GB" dirty="0"/>
          </a:p>
          <a:p>
            <a:r>
              <a:rPr lang="en-GB" dirty="0" smtClean="0"/>
              <a:t>Encourage them to practise questions and access revision sessions.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English Literature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Encourage them to reread the texts. The more they know them the better.</a:t>
            </a:r>
          </a:p>
          <a:p>
            <a:endParaRPr lang="en-GB" dirty="0"/>
          </a:p>
          <a:p>
            <a:r>
              <a:rPr lang="en-GB" dirty="0" smtClean="0"/>
              <a:t>Quotation tests.</a:t>
            </a:r>
          </a:p>
          <a:p>
            <a:endParaRPr lang="en-GB" dirty="0"/>
          </a:p>
          <a:p>
            <a:r>
              <a:rPr lang="en-GB" dirty="0" smtClean="0"/>
              <a:t>Use revision and booster sessions to catch up on missed notes. The earlier the better.</a:t>
            </a:r>
          </a:p>
          <a:p>
            <a:endParaRPr lang="en-GB" dirty="0"/>
          </a:p>
          <a:p>
            <a:r>
              <a:rPr lang="en-GB" dirty="0" smtClean="0"/>
              <a:t>Practise questions.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5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Mrs Horridge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sz="4400" dirty="0" smtClean="0"/>
          </a:p>
          <a:p>
            <a:pPr marL="0" indent="0" algn="ctr">
              <a:buNone/>
            </a:pPr>
            <a:endParaRPr lang="en-GB" sz="4400" dirty="0"/>
          </a:p>
          <a:p>
            <a:pPr marL="0" indent="0" algn="ctr">
              <a:buNone/>
            </a:pPr>
            <a:r>
              <a:rPr lang="en-GB" sz="4400" dirty="0" smtClean="0"/>
              <a:t>YEAR 8 </a:t>
            </a:r>
            <a:r>
              <a:rPr lang="en-GB" sz="4400" dirty="0"/>
              <a:t>EXPECTATIONS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7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B99971C-452F-4465-A4D6-86BDA1BF95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7" y="358776"/>
            <a:ext cx="8891588" cy="470535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930DF1-AB0A-4518-BE6A-C1FF165A54C9}"/>
              </a:ext>
            </a:extLst>
          </p:cNvPr>
          <p:cNvSpPr txBox="1">
            <a:spLocks/>
          </p:cNvSpPr>
          <p:nvPr/>
        </p:nvSpPr>
        <p:spPr>
          <a:xfrm>
            <a:off x="275257" y="427038"/>
            <a:ext cx="8563943" cy="76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/>
              <a:t>Let’s work together…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8C3A688-DAC3-4E81-BBE0-6A78E0E64573}"/>
              </a:ext>
            </a:extLst>
          </p:cNvPr>
          <p:cNvSpPr txBox="1">
            <a:spLocks/>
          </p:cNvSpPr>
          <p:nvPr/>
        </p:nvSpPr>
        <p:spPr>
          <a:xfrm>
            <a:off x="281557" y="5301208"/>
            <a:ext cx="73483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To get the best possible outcome for your children…</a:t>
            </a:r>
          </a:p>
        </p:txBody>
      </p:sp>
    </p:spTree>
    <p:extLst>
      <p:ext uri="{BB962C8B-B14F-4D97-AF65-F5344CB8AC3E}">
        <p14:creationId xmlns:p14="http://schemas.microsoft.com/office/powerpoint/2010/main" val="31785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xcellence-jigsa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7638"/>
            <a:ext cx="3173631" cy="216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 in Year </a:t>
            </a:r>
            <a:r>
              <a:rPr lang="en-GB" dirty="0" smtClean="0"/>
              <a:t>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GB" dirty="0" smtClean="0"/>
              <a:t>Excellence in: </a:t>
            </a:r>
            <a:endParaRPr lang="en-GB" dirty="0"/>
          </a:p>
          <a:p>
            <a:pPr>
              <a:buNone/>
            </a:pPr>
            <a:endParaRPr lang="en-GB" dirty="0"/>
          </a:p>
          <a:p>
            <a:pPr lvl="1"/>
            <a:r>
              <a:rPr lang="en-GB" dirty="0"/>
              <a:t>Attitude to Learning </a:t>
            </a:r>
          </a:p>
          <a:p>
            <a:pPr lvl="1"/>
            <a:endParaRPr lang="en-GB" sz="1400" dirty="0"/>
          </a:p>
          <a:p>
            <a:pPr lvl="1"/>
            <a:r>
              <a:rPr lang="en-GB" dirty="0"/>
              <a:t>Behaviour for Learning</a:t>
            </a:r>
          </a:p>
          <a:p>
            <a:pPr lvl="1"/>
            <a:endParaRPr lang="en-GB" sz="1400" dirty="0"/>
          </a:p>
          <a:p>
            <a:pPr lvl="1"/>
            <a:r>
              <a:rPr lang="en-GB" dirty="0"/>
              <a:t>Organisation</a:t>
            </a:r>
          </a:p>
          <a:p>
            <a:pPr lvl="1"/>
            <a:endParaRPr lang="en-GB" sz="1400" dirty="0"/>
          </a:p>
          <a:p>
            <a:pPr lvl="1"/>
            <a:r>
              <a:rPr lang="en-GB" dirty="0"/>
              <a:t>Attendance and Punctuality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946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Attitude to Learning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38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30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Year </a:t>
            </a:r>
            <a:r>
              <a:rPr lang="en-GB" dirty="0" smtClean="0"/>
              <a:t>8 </a:t>
            </a:r>
            <a:r>
              <a:rPr lang="en-GB" dirty="0"/>
              <a:t>is now direct preparation for GCSE’s and is like running a marathon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Preparation is key: Start training early! </a:t>
            </a:r>
          </a:p>
          <a:p>
            <a:pPr lvl="1"/>
            <a:r>
              <a:rPr lang="en-GB" dirty="0" smtClean="0"/>
              <a:t>Attitude </a:t>
            </a:r>
            <a:r>
              <a:rPr lang="en-GB" dirty="0"/>
              <a:t>and behaviour in lessons </a:t>
            </a:r>
          </a:p>
          <a:p>
            <a:pPr lvl="1"/>
            <a:r>
              <a:rPr lang="en-GB" dirty="0"/>
              <a:t>Don’t put it off</a:t>
            </a:r>
          </a:p>
          <a:p>
            <a:pPr lvl="1"/>
            <a:r>
              <a:rPr lang="en-GB" dirty="0"/>
              <a:t>It is harder than you imagine</a:t>
            </a:r>
          </a:p>
          <a:p>
            <a:pPr lvl="1"/>
            <a:r>
              <a:rPr lang="en-GB" dirty="0" smtClean="0"/>
              <a:t>If </a:t>
            </a:r>
            <a:r>
              <a:rPr lang="en-GB" dirty="0"/>
              <a:t>your training doesn’t get tough – you are not trying hard enough. </a:t>
            </a:r>
          </a:p>
          <a:p>
            <a:pPr lvl="1"/>
            <a:r>
              <a:rPr lang="en-GB" dirty="0"/>
              <a:t>You are competing against yourself</a:t>
            </a:r>
          </a:p>
          <a:p>
            <a:pPr lvl="1"/>
            <a:r>
              <a:rPr lang="en-GB" dirty="0"/>
              <a:t>Remove distractions</a:t>
            </a:r>
          </a:p>
          <a:p>
            <a:pPr lvl="1"/>
            <a:r>
              <a:rPr lang="en-GB" dirty="0"/>
              <a:t>The rewards of achievement are worth it.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12" t="29140" r="69718" b="33145"/>
          <a:stretch/>
        </p:blipFill>
        <p:spPr>
          <a:xfrm>
            <a:off x="7380312" y="1422227"/>
            <a:ext cx="1596751" cy="18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nds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8" y="404664"/>
            <a:ext cx="9157908" cy="5734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0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the learning p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358346" cy="6238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16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Homework is an integral part of high school life and we would appreciate your support in monitoring it closely.</a:t>
            </a:r>
          </a:p>
          <a:p>
            <a:r>
              <a:rPr lang="en-GB" dirty="0"/>
              <a:t>The homework timetable has been issued</a:t>
            </a:r>
          </a:p>
          <a:p>
            <a:r>
              <a:rPr lang="en-GB" dirty="0"/>
              <a:t>1.5 – 2 hours per night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pic>
        <p:nvPicPr>
          <p:cNvPr id="6146" name="Picture 2" descr="http://mredson.weebly.com/uploads/9/1/1/1/9111733/1118284_ori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0551"/>
            <a:ext cx="2301358" cy="230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1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          </a:t>
            </a:r>
            <a:r>
              <a:rPr lang="en-GB" sz="4000" b="1" dirty="0"/>
              <a:t>How can parents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50960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Work through the adventure to success together</a:t>
            </a:r>
          </a:p>
          <a:p>
            <a:pPr lvl="1"/>
            <a:r>
              <a:rPr lang="en-GB" dirty="0" smtClean="0"/>
              <a:t>Continue </a:t>
            </a:r>
            <a:r>
              <a:rPr lang="en-GB" dirty="0"/>
              <a:t>to check the student planner regularly.</a:t>
            </a:r>
          </a:p>
          <a:p>
            <a:pPr lvl="1"/>
            <a:r>
              <a:rPr lang="en-GB" dirty="0" smtClean="0"/>
              <a:t>Know your son/daughter’s targets for each subject</a:t>
            </a:r>
          </a:p>
          <a:p>
            <a:pPr lvl="1"/>
            <a:r>
              <a:rPr lang="en-GB" dirty="0" smtClean="0"/>
              <a:t>Ask </a:t>
            </a:r>
            <a:r>
              <a:rPr lang="en-GB" dirty="0"/>
              <a:t>your son/daughter to give you regular updates on how well they are meeting/exceeding their targets .</a:t>
            </a:r>
          </a:p>
          <a:p>
            <a:pPr lvl="1"/>
            <a:r>
              <a:rPr lang="en-GB" dirty="0" smtClean="0"/>
              <a:t>Back </a:t>
            </a:r>
            <a:r>
              <a:rPr lang="en-GB" dirty="0"/>
              <a:t>up any work completed on the computer at home.</a:t>
            </a:r>
          </a:p>
          <a:p>
            <a:pPr lvl="1"/>
            <a:r>
              <a:rPr lang="en-GB" dirty="0"/>
              <a:t>Encourage your son/daughter to get </a:t>
            </a:r>
            <a:r>
              <a:rPr lang="en-GB" dirty="0" smtClean="0"/>
              <a:t>involved and maximise their opportunities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C88BDA-15F1-49B4-90A2-4D8E73A9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42236"/>
            <a:ext cx="6948264" cy="53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          </a:t>
            </a:r>
            <a:r>
              <a:rPr lang="en-GB" sz="4000" b="1" dirty="0"/>
              <a:t>How can parents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840303"/>
          </a:xfrm>
        </p:spPr>
        <p:txBody>
          <a:bodyPr>
            <a:normAutofit/>
          </a:bodyPr>
          <a:lstStyle/>
          <a:p>
            <a:r>
              <a:rPr lang="en-GB" dirty="0"/>
              <a:t>Work through the adventure to success </a:t>
            </a:r>
            <a:r>
              <a:rPr lang="en-GB" dirty="0" smtClean="0"/>
              <a:t>together</a:t>
            </a:r>
          </a:p>
          <a:p>
            <a:pPr lvl="1"/>
            <a:r>
              <a:rPr lang="en-GB" dirty="0" smtClean="0"/>
              <a:t>Continue </a:t>
            </a:r>
            <a:r>
              <a:rPr lang="en-GB" dirty="0"/>
              <a:t>to check the student planner regularly.</a:t>
            </a:r>
          </a:p>
          <a:p>
            <a:pPr lvl="1"/>
            <a:r>
              <a:rPr lang="en-GB" dirty="0" err="1"/>
              <a:t>Epraise</a:t>
            </a:r>
            <a:r>
              <a:rPr lang="en-GB" dirty="0"/>
              <a:t> - check and support your child – but they will perform best if they take ownership for their own learning.</a:t>
            </a:r>
          </a:p>
          <a:p>
            <a:pPr lvl="1"/>
            <a:r>
              <a:rPr lang="en-GB" dirty="0"/>
              <a:t>Ask your son/daughter to show you their work and explain what they are doing.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C88BDA-15F1-49B4-90A2-4D8E73A9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Help with Homework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683862"/>
              </p:ext>
            </p:extLst>
          </p:nvPr>
        </p:nvGraphicFramePr>
        <p:xfrm>
          <a:off x="457200" y="1436464"/>
          <a:ext cx="8352929" cy="465087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70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11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411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1753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Type of Homework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Learner’s Task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Parent Support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Learning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Remember certain facts, details, words or rules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Test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Completing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Finish work started in school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Check and comment on completed work. Ask about the exercise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10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Writing Up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Write up work covered in school or write a redraft of rough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Talk about the piece to help pupil remember the details of the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465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Questions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Answering questions after a lesson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Check the answers – how detailed are they?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410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Finding Out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Gathering information on a given subject – may be library/computer based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Suggest where they might find the information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Revision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Learning a section of work for a test or an examination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Get child to explain the work. Any questions and test them.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28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Reading Ahead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Reading text to prepare for next section of work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Be aware of what they are doing in each subject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493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Other Preparation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Preparation for a lesson by putting ideas or information down in his/her jotter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</a:rPr>
                        <a:t>Ask child to read the work to you. Rules of spelling and punctuation apply in all the work.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6B43C7-103C-4D45-8A52-4FF4E932B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096"/>
            <a:ext cx="1944216" cy="8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Behaviour for Learning </a:t>
            </a:r>
            <a:endParaRPr lang="en-GB" dirty="0"/>
          </a:p>
        </p:txBody>
      </p:sp>
      <p:pic>
        <p:nvPicPr>
          <p:cNvPr id="1026" name="Picture 2" descr="Image result for behaviour for 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3" y="1772816"/>
            <a:ext cx="876323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02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Behaviour is key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Highest expectations of behaviour underpinned by our Mission Statement</a:t>
            </a:r>
          </a:p>
          <a:p>
            <a:endParaRPr lang="en-GB" dirty="0"/>
          </a:p>
          <a:p>
            <a:r>
              <a:rPr lang="en-GB" dirty="0" smtClean="0"/>
              <a:t>All can affect one another’s learning</a:t>
            </a:r>
          </a:p>
          <a:p>
            <a:endParaRPr lang="en-GB" dirty="0"/>
          </a:p>
          <a:p>
            <a:r>
              <a:rPr lang="en-GB" dirty="0" smtClean="0"/>
              <a:t>E-praise and behaviour logs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967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          </a:t>
            </a:r>
            <a:r>
              <a:rPr lang="en-GB" sz="4000" b="1" dirty="0"/>
              <a:t>How can parents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5096038"/>
          </a:xfrm>
        </p:spPr>
        <p:txBody>
          <a:bodyPr>
            <a:normAutofit/>
          </a:bodyPr>
          <a:lstStyle/>
          <a:p>
            <a:r>
              <a:rPr lang="en-GB" dirty="0" smtClean="0"/>
              <a:t>Work through the adventure to success together</a:t>
            </a:r>
          </a:p>
          <a:p>
            <a:pPr lvl="1"/>
            <a:r>
              <a:rPr lang="en-GB" dirty="0" smtClean="0"/>
              <a:t>Use e-praise to monitor your child’s progress in points</a:t>
            </a:r>
          </a:p>
          <a:p>
            <a:pPr lvl="1"/>
            <a:r>
              <a:rPr lang="en-GB" dirty="0" smtClean="0"/>
              <a:t>Use the planner as a communication tool</a:t>
            </a:r>
          </a:p>
          <a:p>
            <a:pPr lvl="1"/>
            <a:r>
              <a:rPr lang="en-GB" dirty="0" smtClean="0"/>
              <a:t>Support the school with promoting positive behaviour and high expectations </a:t>
            </a:r>
          </a:p>
          <a:p>
            <a:pPr lvl="1"/>
            <a:r>
              <a:rPr lang="en-GB" dirty="0" smtClean="0"/>
              <a:t>Talk to the school about any problems that you have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C88BDA-15F1-49B4-90A2-4D8E73A9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Organisation</a:t>
            </a:r>
            <a:endParaRPr lang="en-GB" dirty="0"/>
          </a:p>
        </p:txBody>
      </p:sp>
      <p:pic>
        <p:nvPicPr>
          <p:cNvPr id="2050" name="Picture 2" descr="Image result for school equipment wor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92" y="1417638"/>
            <a:ext cx="4665416" cy="515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78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Excellence in Organisation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912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Bring the </a:t>
            </a:r>
            <a:r>
              <a:rPr lang="en-GB" dirty="0"/>
              <a:t>correct equipment</a:t>
            </a:r>
          </a:p>
          <a:p>
            <a:endParaRPr lang="en-GB" dirty="0"/>
          </a:p>
          <a:p>
            <a:r>
              <a:rPr lang="en-GB" dirty="0" smtClean="0"/>
              <a:t>Get </a:t>
            </a:r>
            <a:r>
              <a:rPr lang="en-GB" dirty="0"/>
              <a:t>to lessons on time </a:t>
            </a:r>
          </a:p>
          <a:p>
            <a:pPr>
              <a:buNone/>
            </a:pPr>
            <a:endParaRPr lang="en-GB" dirty="0"/>
          </a:p>
          <a:p>
            <a:r>
              <a:rPr lang="en-GB" dirty="0" smtClean="0"/>
              <a:t>Listen </a:t>
            </a:r>
            <a:r>
              <a:rPr lang="en-GB" dirty="0"/>
              <a:t>to explanations with real focus</a:t>
            </a:r>
          </a:p>
          <a:p>
            <a:endParaRPr lang="en-GB" dirty="0"/>
          </a:p>
          <a:p>
            <a:r>
              <a:rPr lang="en-GB" dirty="0" smtClean="0"/>
              <a:t>Ask </a:t>
            </a:r>
            <a:r>
              <a:rPr lang="en-GB" dirty="0"/>
              <a:t>for help if you need </a:t>
            </a:r>
            <a:r>
              <a:rPr lang="en-GB" dirty="0" smtClean="0"/>
              <a:t>it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17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          </a:t>
            </a:r>
            <a:r>
              <a:rPr lang="en-GB" sz="4000" b="1" dirty="0"/>
              <a:t>How can parents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5096038"/>
          </a:xfrm>
        </p:spPr>
        <p:txBody>
          <a:bodyPr>
            <a:normAutofit/>
          </a:bodyPr>
          <a:lstStyle/>
          <a:p>
            <a:r>
              <a:rPr lang="en-GB" dirty="0" smtClean="0"/>
              <a:t>Work through the adventure to success together</a:t>
            </a:r>
          </a:p>
          <a:p>
            <a:pPr lvl="1"/>
            <a:r>
              <a:rPr lang="en-GB" dirty="0"/>
              <a:t>Use the planner </a:t>
            </a:r>
            <a:r>
              <a:rPr lang="en-GB" dirty="0" smtClean="0"/>
              <a:t>to support your son/daughter in organising their time </a:t>
            </a:r>
            <a:r>
              <a:rPr lang="en-GB" dirty="0"/>
              <a:t>in the evening.</a:t>
            </a:r>
          </a:p>
          <a:p>
            <a:pPr lvl="1"/>
            <a:r>
              <a:rPr lang="en-GB" dirty="0"/>
              <a:t>Control the use of electronic devices throughout revision season and bedtimes.</a:t>
            </a:r>
          </a:p>
          <a:p>
            <a:pPr lvl="1"/>
            <a:r>
              <a:rPr lang="en-GB" dirty="0" smtClean="0"/>
              <a:t>Encourage  your son/daughter to pack their bag </a:t>
            </a:r>
            <a:r>
              <a:rPr lang="en-GB" dirty="0"/>
              <a:t>the night </a:t>
            </a:r>
            <a:r>
              <a:rPr lang="en-GB" dirty="0" smtClean="0"/>
              <a:t>before</a:t>
            </a:r>
            <a:endParaRPr lang="en-GB" dirty="0"/>
          </a:p>
          <a:p>
            <a:pPr lvl="1"/>
            <a:r>
              <a:rPr lang="en-GB" dirty="0" smtClean="0"/>
              <a:t>Encourage them to complete </a:t>
            </a:r>
            <a:r>
              <a:rPr lang="en-GB" dirty="0"/>
              <a:t>homework as </a:t>
            </a:r>
            <a:r>
              <a:rPr lang="en-GB" dirty="0" smtClean="0"/>
              <a:t>early – </a:t>
            </a:r>
            <a:r>
              <a:rPr lang="en-GB" dirty="0"/>
              <a:t>don’t leave it until the last minute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C88BDA-15F1-49B4-90A2-4D8E73A9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4DBD0-4C74-4417-A64F-1512F7B8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A3B029-225B-4F33-9F81-B0BB19F0E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distraction</a:t>
            </a:r>
          </a:p>
          <a:p>
            <a:r>
              <a:rPr lang="en-GB" dirty="0"/>
              <a:t>Arguments </a:t>
            </a:r>
            <a:r>
              <a:rPr lang="en-GB" dirty="0" smtClean="0"/>
              <a:t>can brought </a:t>
            </a:r>
            <a:r>
              <a:rPr lang="en-GB" dirty="0"/>
              <a:t>into school</a:t>
            </a:r>
          </a:p>
          <a:p>
            <a:r>
              <a:rPr lang="en-GB" dirty="0"/>
              <a:t>Pupils are not focused on their learning…</a:t>
            </a:r>
          </a:p>
          <a:p>
            <a:r>
              <a:rPr lang="en-GB" dirty="0"/>
              <a:t>Please monitor your child closely</a:t>
            </a:r>
          </a:p>
          <a:p>
            <a:r>
              <a:rPr lang="en-GB" dirty="0"/>
              <a:t>Keep them off it if you possibly can!</a:t>
            </a:r>
          </a:p>
          <a:p>
            <a:r>
              <a:rPr lang="en-GB" dirty="0"/>
              <a:t>Please don’t get involved in the arguments yourself</a:t>
            </a:r>
            <a:r>
              <a:rPr lang="en-GB" dirty="0" smtClean="0"/>
              <a:t>!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688BA6-C644-4394-B093-7C8E92062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C53AEF-6919-4880-B2F7-98277E02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1A864-8B37-44F4-B0C1-82781A51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r>
              <a:rPr lang="en-US" dirty="0"/>
              <a:t>If you have any issues with school, please contact us and work with us.</a:t>
            </a:r>
          </a:p>
          <a:p>
            <a:r>
              <a:rPr lang="en-US" dirty="0"/>
              <a:t>Please don’t post problems/issues on social media/ </a:t>
            </a:r>
            <a:r>
              <a:rPr lang="en-US" dirty="0" err="1"/>
              <a:t>facebook</a:t>
            </a:r>
            <a:r>
              <a:rPr lang="en-US" dirty="0"/>
              <a:t> – get in touch with us and we will sort it out!</a:t>
            </a:r>
          </a:p>
          <a:p>
            <a:pPr marL="0" indent="0">
              <a:buNone/>
            </a:pPr>
            <a:r>
              <a:rPr lang="en-US" dirty="0"/>
              <a:t>Phone school and ask for myself or Mr. Houghton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F3174E-3298-4290-9021-659F06FEF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2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2588"/>
            <a:ext cx="2914650" cy="19335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79425"/>
            <a:ext cx="3009900" cy="18764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3945230"/>
            <a:ext cx="32289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846138"/>
            <a:ext cx="158115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2143" y="1669441"/>
            <a:ext cx="1900659" cy="22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Attendance</a:t>
            </a:r>
            <a:endParaRPr lang="en-GB" dirty="0"/>
          </a:p>
        </p:txBody>
      </p:sp>
      <p:sp>
        <p:nvSpPr>
          <p:cNvPr id="3" name="AutoShape 2" descr="Image result for school attendance word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531938"/>
            <a:ext cx="5328592" cy="49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9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Attendance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Good attendance is VITAL to success</a:t>
            </a:r>
          </a:p>
          <a:p>
            <a:r>
              <a:rPr lang="en-GB" dirty="0"/>
              <a:t>Term time holidays  are a disaster!</a:t>
            </a:r>
          </a:p>
          <a:p>
            <a:pPr marL="0" indent="0">
              <a:buNone/>
            </a:pPr>
            <a:r>
              <a:rPr lang="en-GB" i="1" dirty="0"/>
              <a:t>“Of those students who only attend school 80% - 90% of the time, 35% achieve 5A* - C including English and Maths. </a:t>
            </a:r>
          </a:p>
          <a:p>
            <a:pPr marL="0" indent="0">
              <a:buNone/>
            </a:pPr>
            <a:r>
              <a:rPr lang="en-GB" i="1" dirty="0"/>
              <a:t>Of those who have over 95% attendance, 73% achieve 5A* - C including English and Maths</a:t>
            </a:r>
            <a:r>
              <a:rPr lang="en-GB" dirty="0"/>
              <a:t>”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E8B61F-804B-4C78-83BE-EF9EF4369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7510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          </a:t>
            </a:r>
            <a:r>
              <a:rPr lang="en-GB" sz="4000" b="1" dirty="0"/>
              <a:t>How can parents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5096038"/>
          </a:xfrm>
        </p:spPr>
        <p:txBody>
          <a:bodyPr>
            <a:normAutofit/>
          </a:bodyPr>
          <a:lstStyle/>
          <a:p>
            <a:r>
              <a:rPr lang="en-GB" dirty="0" smtClean="0"/>
              <a:t>Work through the adventure to success together</a:t>
            </a:r>
          </a:p>
          <a:p>
            <a:pPr lvl="1"/>
            <a:r>
              <a:rPr lang="en-GB" dirty="0" smtClean="0"/>
              <a:t>Encourage 100% attendance</a:t>
            </a:r>
          </a:p>
          <a:p>
            <a:pPr lvl="1"/>
            <a:r>
              <a:rPr lang="en-GB" dirty="0" smtClean="0"/>
              <a:t>Arrange appointments outside of school if possible </a:t>
            </a:r>
          </a:p>
          <a:p>
            <a:pPr lvl="1"/>
            <a:r>
              <a:rPr lang="en-GB" dirty="0" smtClean="0"/>
              <a:t>Make sure your son/daughter arrives on time</a:t>
            </a:r>
          </a:p>
          <a:p>
            <a:pPr lvl="1"/>
            <a:r>
              <a:rPr lang="en-GB" dirty="0" smtClean="0"/>
              <a:t>Ring the school on every day of absence to work together to support their return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C88BDA-15F1-49B4-90A2-4D8E73A91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17" y="15095"/>
            <a:ext cx="2477779" cy="10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we help?</a:t>
            </a:r>
            <a:endParaRPr lang="en-GB" dirty="0"/>
          </a:p>
        </p:txBody>
      </p:sp>
      <p:pic>
        <p:nvPicPr>
          <p:cNvPr id="4098" name="Picture 2" descr="Image result for school support wor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556792"/>
            <a:ext cx="79438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08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school uniform : illustration of a girl in school uniform on a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01" y="2347139"/>
            <a:ext cx="137586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457685">
            <a:off x="3274736" y="2085445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4434" y="1517866"/>
            <a:ext cx="3049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Individual class teachers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9020556">
            <a:off x="5184960" y="2387054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6641" y="1987099"/>
            <a:ext cx="2990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Intervention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929" y="2493070"/>
            <a:ext cx="3272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Pastoral Support </a:t>
            </a:r>
            <a:r>
              <a:rPr lang="en-GB" sz="2200" dirty="0" smtClean="0">
                <a:solidFill>
                  <a:srgbClr val="002060"/>
                </a:solidFill>
              </a:rPr>
              <a:t>Managers</a:t>
            </a:r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649" y="3334158"/>
            <a:ext cx="2183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Nurture support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177" y="3715291"/>
            <a:ext cx="24721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Special Educational</a:t>
            </a:r>
          </a:p>
          <a:p>
            <a:r>
              <a:rPr lang="en-GB" sz="2200" dirty="0">
                <a:solidFill>
                  <a:srgbClr val="002060"/>
                </a:solidFill>
              </a:rPr>
              <a:t>Needs Support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109210" y="2961222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0294378">
            <a:off x="3006397" y="3904960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800000">
            <a:off x="5147273" y="3334158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1755570">
            <a:off x="5061658" y="4116201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81868" y="4293096"/>
            <a:ext cx="2310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Pastoral Support</a:t>
            </a:r>
          </a:p>
          <a:p>
            <a:r>
              <a:rPr lang="en-GB" sz="2200" dirty="0">
                <a:solidFill>
                  <a:srgbClr val="002060"/>
                </a:solidFill>
              </a:rPr>
              <a:t>Form Tutor and </a:t>
            </a:r>
          </a:p>
          <a:p>
            <a:r>
              <a:rPr lang="en-GB" sz="2200" dirty="0">
                <a:solidFill>
                  <a:srgbClr val="002060"/>
                </a:solidFill>
              </a:rPr>
              <a:t>Head of Year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9311" y="5178098"/>
            <a:ext cx="25394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Homework Support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</a:rPr>
              <a:t>Group </a:t>
            </a:r>
          </a:p>
          <a:p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6200000">
            <a:off x="3871619" y="4584169"/>
            <a:ext cx="864096" cy="422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Support </a:t>
            </a:r>
          </a:p>
        </p:txBody>
      </p:sp>
    </p:spTree>
    <p:extLst>
      <p:ext uri="{BB962C8B-B14F-4D97-AF65-F5344CB8AC3E}">
        <p14:creationId xmlns:p14="http://schemas.microsoft.com/office/powerpoint/2010/main" val="3728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C53AEF-6919-4880-B2F7-98277E02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1A864-8B37-44F4-B0C1-82781A51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have any worries, please contact us, so we can help you sort it out.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Phone </a:t>
            </a:r>
            <a:r>
              <a:rPr lang="en-US" dirty="0"/>
              <a:t>school and ask for myself or </a:t>
            </a:r>
            <a:r>
              <a:rPr lang="en-US" dirty="0" smtClean="0"/>
              <a:t>Mrs. Hancock, </a:t>
            </a:r>
            <a:r>
              <a:rPr lang="en-US" dirty="0"/>
              <a:t>Year </a:t>
            </a:r>
            <a:r>
              <a:rPr lang="en-US" dirty="0" smtClean="0"/>
              <a:t>8 </a:t>
            </a:r>
            <a:r>
              <a:rPr lang="en-US" dirty="0"/>
              <a:t>Pastoral </a:t>
            </a:r>
            <a:r>
              <a:rPr lang="en-US" dirty="0" smtClean="0"/>
              <a:t>Manager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Or </a:t>
            </a:r>
            <a:r>
              <a:rPr lang="en-US" dirty="0"/>
              <a:t>you can email me directly</a:t>
            </a:r>
          </a:p>
          <a:p>
            <a:pPr marL="0" indent="0">
              <a:buNone/>
            </a:pPr>
            <a:r>
              <a:rPr lang="en-US" dirty="0" smtClean="0"/>
              <a:t>HHorridge991@st-josephs.bolton.sch.uk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5535" y="260648"/>
            <a:ext cx="8519197" cy="1328024"/>
          </a:xfrm>
        </p:spPr>
        <p:txBody>
          <a:bodyPr>
            <a:noAutofit/>
          </a:bodyPr>
          <a:lstStyle/>
          <a:p>
            <a:r>
              <a:rPr lang="en-GB" sz="3600" dirty="0">
                <a:latin typeface="+mn-lt"/>
              </a:rPr>
              <a:t>Parents/carers/students/teachers – we are working together for the same outcome!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33" y="1640999"/>
            <a:ext cx="5112568" cy="50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age result for proud teach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5718181" cy="5718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6000" dirty="0" smtClean="0"/>
              <a:t>We would like to thank all of our parents and carers for your much valued partnership and ongoing support!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1419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200800" cy="4805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9461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eople stuck on escalator">
            <a:hlinkClick r:id="" action="ppaction://media"/>
          </p:cNvPr>
          <p:cNvPicPr>
            <a:picLocks noGrp="1" noChangeAspect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306" y="188640"/>
            <a:ext cx="9015986" cy="6439644"/>
          </a:xfrm>
        </p:spPr>
      </p:pic>
    </p:spTree>
    <p:extLst>
      <p:ext uri="{BB962C8B-B14F-4D97-AF65-F5344CB8AC3E}">
        <p14:creationId xmlns:p14="http://schemas.microsoft.com/office/powerpoint/2010/main" val="36547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13 years of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1844824"/>
            <a:ext cx="3970784" cy="32012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400" dirty="0" smtClean="0"/>
              <a:t>Approximately 9-10 hours sleep is needed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 smtClean="0"/>
              <a:t>9pm – 7am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44183"/>
            <a:ext cx="3607485" cy="90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4042792" cy="2409131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Limit </a:t>
            </a:r>
            <a:r>
              <a:rPr lang="en-GB" dirty="0"/>
              <a:t>your ability to learn, listen, concentrate and solve problems. </a:t>
            </a:r>
            <a:endParaRPr lang="en-GB" dirty="0" smtClean="0"/>
          </a:p>
          <a:p>
            <a:r>
              <a:rPr lang="en-GB" dirty="0" smtClean="0"/>
              <a:t>You </a:t>
            </a:r>
            <a:r>
              <a:rPr lang="en-GB" dirty="0"/>
              <a:t>may even forget important information like names, numbers, your </a:t>
            </a:r>
            <a:r>
              <a:rPr lang="en-GB" dirty="0" smtClean="0"/>
              <a:t>homework.</a:t>
            </a:r>
            <a:endParaRPr lang="en-GB" dirty="0"/>
          </a:p>
          <a:p>
            <a:r>
              <a:rPr lang="en-GB" dirty="0" smtClean="0"/>
              <a:t>Lack </a:t>
            </a:r>
            <a:r>
              <a:rPr lang="en-GB" dirty="0"/>
              <a:t>of sleep can contribute to acne and other skin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620" y="2564904"/>
            <a:ext cx="3922275" cy="2824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2224"/>
            <a:ext cx="4042792" cy="303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168211">
            <a:off x="385192" y="2610937"/>
            <a:ext cx="8229600" cy="1143000"/>
          </a:xfrm>
        </p:spPr>
        <p:txBody>
          <a:bodyPr>
            <a:noAutofit/>
          </a:bodyPr>
          <a:lstStyle/>
          <a:p>
            <a:r>
              <a:rPr lang="en-GB" sz="8800" b="1" dirty="0" smtClean="0">
                <a:solidFill>
                  <a:srgbClr val="FF0000"/>
                </a:solidFill>
              </a:rPr>
              <a:t>Bedroom = No phone zone after 9pm</a:t>
            </a:r>
            <a:endParaRPr lang="en-GB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1875</Words>
  <Application>Microsoft Office PowerPoint</Application>
  <PresentationFormat>On-screen Show (4:3)</PresentationFormat>
  <Paragraphs>327</Paragraphs>
  <Slides>70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MS Gothic</vt:lpstr>
      <vt:lpstr>Adamsky SF</vt:lpstr>
      <vt:lpstr>Aharoni</vt:lpstr>
      <vt:lpstr>Arial</vt:lpstr>
      <vt:lpstr>Barlow Solid</vt:lpstr>
      <vt:lpstr>Calibri</vt:lpstr>
      <vt:lpstr>Calibri Light</vt:lpstr>
      <vt:lpstr>Optima</vt:lpstr>
      <vt:lpstr>Office Theme</vt:lpstr>
      <vt:lpstr>1_Office Theme</vt:lpstr>
      <vt:lpstr>This is not just a school….</vt:lpstr>
      <vt:lpstr>Lord</vt:lpstr>
      <vt:lpstr>Take hold of your own future.</vt:lpstr>
      <vt:lpstr>Why?</vt:lpstr>
      <vt:lpstr>PowerPoint Presentation</vt:lpstr>
      <vt:lpstr>PowerPoint Presentation</vt:lpstr>
      <vt:lpstr>PowerPoint Presentation</vt:lpstr>
      <vt:lpstr>13 years of age</vt:lpstr>
      <vt:lpstr>Bedroom = No phone zone after 9pm</vt:lpstr>
      <vt:lpstr>PowerPoint Presentation</vt:lpstr>
      <vt:lpstr>Why should I work for my GCSEs now?</vt:lpstr>
      <vt:lpstr>You are choosing now.</vt:lpstr>
      <vt:lpstr>Our Mission…because we care...</vt:lpstr>
      <vt:lpstr>You are passing your GCSEs now…not in July of Y11!      Make sure you succeed!  </vt:lpstr>
      <vt:lpstr> Mrs. Walsh     Being GCSE Ready</vt:lpstr>
      <vt:lpstr>PowerPoint Presentation</vt:lpstr>
      <vt:lpstr>New 9-1 Grading System </vt:lpstr>
      <vt:lpstr>What does each grade mean?</vt:lpstr>
      <vt:lpstr>Be aspirational!</vt:lpstr>
      <vt:lpstr>Staying on the right track.</vt:lpstr>
      <vt:lpstr>PowerPoint Presentation</vt:lpstr>
      <vt:lpstr>What do you need to do?</vt:lpstr>
      <vt:lpstr>What do you need to do?</vt:lpstr>
      <vt:lpstr>What do you need to do?</vt:lpstr>
      <vt:lpstr>Timeline </vt:lpstr>
      <vt:lpstr>PowerPoint Presentation</vt:lpstr>
      <vt:lpstr>An Aspirational Curriculum</vt:lpstr>
      <vt:lpstr>An Aspirational Curriculum</vt:lpstr>
      <vt:lpstr>An Aspirational Curriculum</vt:lpstr>
      <vt:lpstr>Mrs. Taylor</vt:lpstr>
      <vt:lpstr>TIER OF ENTRY</vt:lpstr>
      <vt:lpstr>The examinations</vt:lpstr>
      <vt:lpstr>The Content</vt:lpstr>
      <vt:lpstr>Changes at both Higher tier and Foundation tier.</vt:lpstr>
      <vt:lpstr>RESOURCES</vt:lpstr>
      <vt:lpstr>ONLINE RESOURCES</vt:lpstr>
      <vt:lpstr>Mr. Calderbank</vt:lpstr>
      <vt:lpstr>PowerPoint Presentation</vt:lpstr>
      <vt:lpstr>PowerPoint Presentation</vt:lpstr>
      <vt:lpstr>Ways you can help</vt:lpstr>
      <vt:lpstr>Mrs Horridge</vt:lpstr>
      <vt:lpstr>PowerPoint Presentation</vt:lpstr>
      <vt:lpstr>Expectations in Year 8</vt:lpstr>
      <vt:lpstr>Attitude to Learning </vt:lpstr>
      <vt:lpstr>Year 8 is now direct preparation for GCSE’s and is like running a marathon </vt:lpstr>
      <vt:lpstr>PowerPoint Presentation</vt:lpstr>
      <vt:lpstr>PowerPoint Presentation</vt:lpstr>
      <vt:lpstr>Homework</vt:lpstr>
      <vt:lpstr>          How can parents help?</vt:lpstr>
      <vt:lpstr>          How can parents help?</vt:lpstr>
      <vt:lpstr>Help with Homework</vt:lpstr>
      <vt:lpstr>Behaviour for Learning </vt:lpstr>
      <vt:lpstr>Behaviour is key</vt:lpstr>
      <vt:lpstr>          How can parents help?</vt:lpstr>
      <vt:lpstr>Organisation</vt:lpstr>
      <vt:lpstr>Excellence in Organisation</vt:lpstr>
      <vt:lpstr>          How can parents help?</vt:lpstr>
      <vt:lpstr>Social Media</vt:lpstr>
      <vt:lpstr>Social Media</vt:lpstr>
      <vt:lpstr>Attendance</vt:lpstr>
      <vt:lpstr>Attendance </vt:lpstr>
      <vt:lpstr>PowerPoint Presentation</vt:lpstr>
      <vt:lpstr>          How can parents help?</vt:lpstr>
      <vt:lpstr>How can we help?</vt:lpstr>
      <vt:lpstr>Support </vt:lpstr>
      <vt:lpstr>Support</vt:lpstr>
      <vt:lpstr>PowerPoint Presentation</vt:lpstr>
      <vt:lpstr>PowerPoint Presentation</vt:lpstr>
      <vt:lpstr>       We would like to thank all of our parents and carers for your much valued partnership and ongoing support!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CHazlehurst</dc:creator>
  <cp:lastModifiedBy>walshk</cp:lastModifiedBy>
  <cp:revision>100</cp:revision>
  <cp:lastPrinted>2017-10-03T15:09:44Z</cp:lastPrinted>
  <dcterms:created xsi:type="dcterms:W3CDTF">2017-07-17T08:15:56Z</dcterms:created>
  <dcterms:modified xsi:type="dcterms:W3CDTF">2017-10-11T17:10:20Z</dcterms:modified>
</cp:coreProperties>
</file>