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266" r:id="rId2"/>
    <p:sldId id="278" r:id="rId3"/>
    <p:sldId id="267" r:id="rId4"/>
    <p:sldId id="268" r:id="rId5"/>
    <p:sldId id="269" r:id="rId6"/>
    <p:sldId id="270" r:id="rId7"/>
    <p:sldId id="324" r:id="rId8"/>
    <p:sldId id="325" r:id="rId9"/>
    <p:sldId id="326" r:id="rId10"/>
    <p:sldId id="327" r:id="rId11"/>
    <p:sldId id="328" r:id="rId12"/>
    <p:sldId id="329" r:id="rId13"/>
    <p:sldId id="330" r:id="rId14"/>
    <p:sldId id="331" r:id="rId15"/>
    <p:sldId id="333" r:id="rId16"/>
    <p:sldId id="279" r:id="rId17"/>
    <p:sldId id="285" r:id="rId18"/>
    <p:sldId id="280" r:id="rId19"/>
    <p:sldId id="281" r:id="rId20"/>
    <p:sldId id="283" r:id="rId21"/>
    <p:sldId id="286" r:id="rId22"/>
    <p:sldId id="284" r:id="rId23"/>
    <p:sldId id="287" r:id="rId24"/>
    <p:sldId id="290" r:id="rId25"/>
    <p:sldId id="288" r:id="rId26"/>
    <p:sldId id="289" r:id="rId27"/>
    <p:sldId id="292" r:id="rId28"/>
    <p:sldId id="361" r:id="rId29"/>
    <p:sldId id="362" r:id="rId30"/>
    <p:sldId id="363" r:id="rId31"/>
    <p:sldId id="293" r:id="rId32"/>
    <p:sldId id="294" r:id="rId33"/>
    <p:sldId id="295" r:id="rId34"/>
    <p:sldId id="296" r:id="rId35"/>
    <p:sldId id="297" r:id="rId36"/>
    <p:sldId id="323" r:id="rId37"/>
    <p:sldId id="322" r:id="rId38"/>
    <p:sldId id="318" r:id="rId39"/>
    <p:sldId id="319" r:id="rId40"/>
    <p:sldId id="320" r:id="rId41"/>
    <p:sldId id="321" r:id="rId42"/>
    <p:sldId id="334" r:id="rId43"/>
    <p:sldId id="336" r:id="rId44"/>
    <p:sldId id="337" r:id="rId45"/>
    <p:sldId id="338" r:id="rId46"/>
    <p:sldId id="339" r:id="rId47"/>
    <p:sldId id="340" r:id="rId48"/>
    <p:sldId id="341" r:id="rId49"/>
    <p:sldId id="342" r:id="rId50"/>
    <p:sldId id="343" r:id="rId51"/>
    <p:sldId id="344" r:id="rId52"/>
    <p:sldId id="345" r:id="rId53"/>
    <p:sldId id="346" r:id="rId54"/>
    <p:sldId id="347" r:id="rId55"/>
    <p:sldId id="348" r:id="rId56"/>
    <p:sldId id="349" r:id="rId57"/>
    <p:sldId id="350" r:id="rId58"/>
    <p:sldId id="351" r:id="rId59"/>
    <p:sldId id="352" r:id="rId60"/>
    <p:sldId id="353" r:id="rId61"/>
    <p:sldId id="354" r:id="rId62"/>
    <p:sldId id="355" r:id="rId63"/>
    <p:sldId id="356" r:id="rId64"/>
    <p:sldId id="357" r:id="rId65"/>
    <p:sldId id="358" r:id="rId66"/>
    <p:sldId id="359" r:id="rId67"/>
    <p:sldId id="360" r:id="rId68"/>
    <p:sldId id="317" r:id="rId69"/>
  </p:sldIdLst>
  <p:sldSz cx="9144000" cy="6858000" type="screen4x3"/>
  <p:notesSz cx="6797675" cy="9982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50084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50084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28B61308-52EB-4656-B614-F8D9FC847E43}" type="datetimeFigureOut">
              <a:rPr lang="en-GB" smtClean="0"/>
              <a:t>04/10/2017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81359"/>
            <a:ext cx="2945659" cy="50084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81359"/>
            <a:ext cx="2945659" cy="50084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EC306A16-FAB7-4250-9C08-8C468EC52F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092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9669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098" y="0"/>
            <a:ext cx="2944958" cy="499669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8D5CC40E-614E-4573-B005-CDDBA28798E9}" type="datetimeFigureOut">
              <a:rPr lang="en-GB" smtClean="0"/>
              <a:t>04/10/2017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2525" y="1247775"/>
            <a:ext cx="4492625" cy="3368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606" y="4803526"/>
            <a:ext cx="5438464" cy="3930301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82531"/>
            <a:ext cx="2944958" cy="499669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098" y="9482531"/>
            <a:ext cx="2944958" cy="499669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71AF9E7F-885A-4591-864C-F7C1064CA9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655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Tony tried and tested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9161E-05DF-4B99-BFD4-03C3A1FF82F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37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Tony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9161E-05DF-4B99-BFD4-03C3A1FF82F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569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Tony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9161E-05DF-4B99-BFD4-03C3A1FF82F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3124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Tony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9161E-05DF-4B99-BFD4-03C3A1FF82F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364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Tony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9161E-05DF-4B99-BFD4-03C3A1FF82F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07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/>
              <a:t>Tony</a:t>
            </a:r>
          </a:p>
        </p:txBody>
      </p:sp>
    </p:spTree>
    <p:extLst>
      <p:ext uri="{BB962C8B-B14F-4D97-AF65-F5344CB8AC3E}">
        <p14:creationId xmlns:p14="http://schemas.microsoft.com/office/powerpoint/2010/main" val="1531963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/>
              <a:t>Tony</a:t>
            </a:r>
          </a:p>
        </p:txBody>
      </p:sp>
    </p:spTree>
    <p:extLst>
      <p:ext uri="{BB962C8B-B14F-4D97-AF65-F5344CB8AC3E}">
        <p14:creationId xmlns:p14="http://schemas.microsoft.com/office/powerpoint/2010/main" val="3923827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/>
              <a:t>Tony</a:t>
            </a:r>
          </a:p>
        </p:txBody>
      </p:sp>
    </p:spTree>
    <p:extLst>
      <p:ext uri="{BB962C8B-B14F-4D97-AF65-F5344CB8AC3E}">
        <p14:creationId xmlns:p14="http://schemas.microsoft.com/office/powerpoint/2010/main" val="2592162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/>
              <a:t>Tony</a:t>
            </a:r>
          </a:p>
        </p:txBody>
      </p:sp>
    </p:spTree>
    <p:extLst>
      <p:ext uri="{BB962C8B-B14F-4D97-AF65-F5344CB8AC3E}">
        <p14:creationId xmlns:p14="http://schemas.microsoft.com/office/powerpoint/2010/main" val="506082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B3FD-7A63-49C6-BAE7-D71B0F46BF89}" type="datetimeFigureOut">
              <a:rPr lang="en-GB" smtClean="0"/>
              <a:t>04/10/2017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0B-D588-4ACC-A8ED-1BA775CF1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473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B3FD-7A63-49C6-BAE7-D71B0F46BF89}" type="datetimeFigureOut">
              <a:rPr lang="en-GB" smtClean="0"/>
              <a:t>04/10/2017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0B-D588-4ACC-A8ED-1BA775CF1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236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B3FD-7A63-49C6-BAE7-D71B0F46BF89}" type="datetimeFigureOut">
              <a:rPr lang="en-GB" smtClean="0"/>
              <a:t>04/10/2017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0B-D588-4ACC-A8ED-1BA775CF1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246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155033" y="649707"/>
            <a:ext cx="6352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400" dirty="0">
              <a:solidFill>
                <a:schemeClr val="tx2">
                  <a:lumMod val="75000"/>
                </a:schemeClr>
              </a:solidFill>
              <a:latin typeface="Barlow Solid" panose="05010101010101010101" pitchFamily="2" charset="2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866275" y="1672389"/>
            <a:ext cx="7387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800">
              <a:latin typeface="Optima" panose="02000603060000020004" pitchFamily="2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566422" y="665896"/>
            <a:ext cx="62674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2">
                    <a:lumMod val="75000"/>
                  </a:schemeClr>
                </a:solidFill>
                <a:latin typeface="Adamsky SF" pitchFamily="2" charset="0"/>
                <a:cs typeface="Aharoni" panose="02010803020104030203" pitchFamily="2" charset="-79"/>
              </a:defRPr>
            </a:lvl1pPr>
            <a:lvl2pPr>
              <a:defRPr>
                <a:latin typeface="Optima" panose="02000603060000020004" pitchFamily="2" charset="0"/>
              </a:defRPr>
            </a:lvl2pPr>
            <a:lvl3pPr>
              <a:defRPr>
                <a:latin typeface="Optima" panose="02000603060000020004" pitchFamily="2" charset="0"/>
              </a:defRPr>
            </a:lvl3pPr>
            <a:lvl4pPr>
              <a:defRPr>
                <a:latin typeface="Optima" panose="02000603060000020004" pitchFamily="2" charset="0"/>
              </a:defRPr>
            </a:lvl4pPr>
            <a:lvl5pPr>
              <a:defRPr>
                <a:latin typeface="Optima" panose="0200060306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1383633" y="1588672"/>
            <a:ext cx="7531100" cy="3730625"/>
          </a:xfrm>
          <a:prstGeom prst="rect">
            <a:avLst/>
          </a:prstGeom>
        </p:spPr>
        <p:txBody>
          <a:bodyPr/>
          <a:lstStyle>
            <a:lvl1pPr>
              <a:defRPr>
                <a:latin typeface="Adamsky SF" pitchFamily="2" charset="0"/>
                <a:ea typeface="MS Gothic" panose="020B0609070205080204" pitchFamily="49" charset="-128"/>
              </a:defRPr>
            </a:lvl1pPr>
            <a:lvl2pPr>
              <a:defRPr>
                <a:latin typeface="Adamsky SF" pitchFamily="2" charset="0"/>
                <a:ea typeface="MS Gothic" panose="020B0609070205080204" pitchFamily="49" charset="-128"/>
              </a:defRPr>
            </a:lvl2pPr>
            <a:lvl3pPr>
              <a:defRPr>
                <a:latin typeface="Adamsky SF" pitchFamily="2" charset="0"/>
                <a:ea typeface="MS Gothic" panose="020B0609070205080204" pitchFamily="49" charset="-128"/>
              </a:defRPr>
            </a:lvl3pPr>
            <a:lvl4pPr>
              <a:defRPr>
                <a:latin typeface="Adamsky SF" pitchFamily="2" charset="0"/>
                <a:ea typeface="MS Gothic" panose="020B0609070205080204" pitchFamily="49" charset="-128"/>
              </a:defRPr>
            </a:lvl4pPr>
            <a:lvl5pPr>
              <a:defRPr>
                <a:latin typeface="Adamsky SF" pitchFamily="2" charset="0"/>
                <a:ea typeface="MS Gothic" panose="020B0609070205080204" pitchFamily="49" charset="-128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088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B3FD-7A63-49C6-BAE7-D71B0F46BF89}" type="datetimeFigureOut">
              <a:rPr lang="en-GB" smtClean="0"/>
              <a:t>04/10/2017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0B-D588-4ACC-A8ED-1BA775CF1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129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B3FD-7A63-49C6-BAE7-D71B0F46BF89}" type="datetimeFigureOut">
              <a:rPr lang="en-GB" smtClean="0"/>
              <a:t>04/10/2017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0B-D588-4ACC-A8ED-1BA775CF1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71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B3FD-7A63-49C6-BAE7-D71B0F46BF89}" type="datetimeFigureOut">
              <a:rPr lang="en-GB" smtClean="0"/>
              <a:t>04/10/2017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0B-D588-4ACC-A8ED-1BA775CF1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27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B3FD-7A63-49C6-BAE7-D71B0F46BF89}" type="datetimeFigureOut">
              <a:rPr lang="en-GB" smtClean="0"/>
              <a:t>04/10/2017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0B-D588-4ACC-A8ED-1BA775CF1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809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B3FD-7A63-49C6-BAE7-D71B0F46BF89}" type="datetimeFigureOut">
              <a:rPr lang="en-GB" smtClean="0"/>
              <a:t>04/10/2017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0B-D588-4ACC-A8ED-1BA775CF1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52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B3FD-7A63-49C6-BAE7-D71B0F46BF89}" type="datetimeFigureOut">
              <a:rPr lang="en-GB" smtClean="0"/>
              <a:t>04/10/2017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0B-D588-4ACC-A8ED-1BA775CF1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9891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B3FD-7A63-49C6-BAE7-D71B0F46BF89}" type="datetimeFigureOut">
              <a:rPr lang="en-GB" smtClean="0"/>
              <a:t>04/10/2017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0B-D588-4ACC-A8ED-1BA775CF1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37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B3FD-7A63-49C6-BAE7-D71B0F46BF89}" type="datetimeFigureOut">
              <a:rPr lang="en-GB" smtClean="0"/>
              <a:t>04/10/2017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0B-D588-4ACC-A8ED-1BA775CF1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380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" y="0"/>
            <a:ext cx="9036844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DB3FD-7A63-49C6-BAE7-D71B0F46BF89}" type="datetimeFigureOut">
              <a:rPr lang="en-GB" smtClean="0"/>
              <a:t>04/10/2017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0D60B-D588-4ACC-A8ED-1BA775CF114D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0000" b="93289" l="72031" r="946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67" t="50000" r="5972" b="6725"/>
          <a:stretch/>
        </p:blipFill>
        <p:spPr>
          <a:xfrm>
            <a:off x="7812360" y="5517232"/>
            <a:ext cx="1022350" cy="117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75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jpg"/><Relationship Id="rId5" Type="http://schemas.openxmlformats.org/officeDocument/2006/relationships/image" Target="../media/image24.png"/><Relationship Id="rId10" Type="http://schemas.openxmlformats.org/officeDocument/2006/relationships/image" Target="../media/image29.jpg"/><Relationship Id="rId4" Type="http://schemas.openxmlformats.org/officeDocument/2006/relationships/image" Target="../media/image23.jpeg"/><Relationship Id="rId9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initial@st-josephs.bolton" TargetMode="External"/><Relationship Id="rId2" Type="http://schemas.openxmlformats.org/officeDocument/2006/relationships/hyperlink" Target="http://www.vle.mathswatch.com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jmlcanada.com/wp-content/uploads/2014/02/excellence-jigsaw.jpg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746" t="10190" r="14755" b="1848"/>
          <a:stretch/>
        </p:blipFill>
        <p:spPr>
          <a:xfrm>
            <a:off x="-108521" y="-99392"/>
            <a:ext cx="9411067" cy="69847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06705" y="36040"/>
            <a:ext cx="6228184" cy="1470025"/>
          </a:xfrm>
        </p:spPr>
        <p:txBody>
          <a:bodyPr>
            <a:normAutofit/>
          </a:bodyPr>
          <a:lstStyle/>
          <a:p>
            <a:r>
              <a:rPr lang="en-GB" b="1" dirty="0" smtClean="0"/>
              <a:t>This is not </a:t>
            </a:r>
            <a:r>
              <a:rPr lang="en-GB" b="1" i="1" dirty="0" smtClean="0"/>
              <a:t>just</a:t>
            </a:r>
            <a:r>
              <a:rPr lang="en-GB" b="1" dirty="0" smtClean="0"/>
              <a:t> a school….</a:t>
            </a:r>
            <a:endParaRPr lang="en-GB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3609" y="6062879"/>
            <a:ext cx="6400800" cy="1752600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Where will it end for you?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030102"/>
              </a:clrFrom>
              <a:clrTo>
                <a:srgbClr val="03010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995" y="5581189"/>
            <a:ext cx="788221" cy="96338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51520" y="4846176"/>
            <a:ext cx="7098995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chemeClr val="bg1"/>
                </a:solidFill>
              </a:rPr>
              <a:t>It is an adventure with God…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67544" y="2246731"/>
            <a:ext cx="5370803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/>
              <a:t>“Getting the most out of Year </a:t>
            </a:r>
            <a:r>
              <a:rPr lang="en-GB" b="1" dirty="0"/>
              <a:t>9</a:t>
            </a:r>
            <a:r>
              <a:rPr lang="en-GB" b="1" dirty="0" smtClean="0"/>
              <a:t>…”</a:t>
            </a:r>
            <a:endParaRPr lang="en-GB" b="1" dirty="0"/>
          </a:p>
        </p:txBody>
      </p:sp>
      <p:pic>
        <p:nvPicPr>
          <p:cNvPr id="10" name="Prou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44250" y="59471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2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Why should I work for my GCSEs now?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52" y="1600200"/>
            <a:ext cx="7250896" cy="4525963"/>
          </a:xfrm>
        </p:spPr>
      </p:pic>
    </p:spTree>
    <p:extLst>
      <p:ext uri="{BB962C8B-B14F-4D97-AF65-F5344CB8AC3E}">
        <p14:creationId xmlns:p14="http://schemas.microsoft.com/office/powerpoint/2010/main" val="131575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315416"/>
            <a:ext cx="10746691" cy="717341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  <a:solidFill>
            <a:schemeClr val="bg1"/>
          </a:solidFill>
          <a:ln w="57150">
            <a:solidFill>
              <a:schemeClr val="tx1"/>
            </a:solidFill>
          </a:ln>
          <a:scene3d>
            <a:camera prst="perspectiveContrastingLeftFacing"/>
            <a:lightRig rig="threePt" dir="t"/>
          </a:scene3d>
        </p:spPr>
        <p:txBody>
          <a:bodyPr>
            <a:normAutofit fontScale="90000"/>
          </a:bodyPr>
          <a:lstStyle/>
          <a:p>
            <a:r>
              <a:rPr lang="en-GB" dirty="0" smtClean="0"/>
              <a:t>£8000 per year every year for the rest of your life?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749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315416"/>
            <a:ext cx="10746691" cy="717341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700808"/>
            <a:ext cx="8229600" cy="3663280"/>
          </a:xfrm>
          <a:solidFill>
            <a:schemeClr val="bg1"/>
          </a:solidFill>
          <a:ln w="57150">
            <a:solidFill>
              <a:schemeClr val="tx1"/>
            </a:solidFill>
          </a:ln>
          <a:scene3d>
            <a:camera prst="perspectiveContrastingLeftFacing"/>
            <a:lightRig rig="threePt" dir="t"/>
          </a:scene3d>
        </p:spPr>
        <p:txBody>
          <a:bodyPr>
            <a:normAutofit/>
          </a:bodyPr>
          <a:lstStyle/>
          <a:p>
            <a:r>
              <a:rPr lang="en-GB" dirty="0"/>
              <a:t>Average difference in salary with English and Maths and </a:t>
            </a:r>
            <a:r>
              <a:rPr lang="en-GB" dirty="0" smtClean="0"/>
              <a:t>8 good GCSEs when </a:t>
            </a:r>
            <a:r>
              <a:rPr lang="en-GB" dirty="0"/>
              <a:t>I am 21 years of age</a:t>
            </a:r>
            <a:r>
              <a:rPr lang="en-GB" dirty="0" smtClean="0"/>
              <a:t>.</a:t>
            </a:r>
            <a:br>
              <a:rPr lang="en-GB" dirty="0" smtClean="0"/>
            </a:br>
            <a:r>
              <a:rPr lang="en-GB" b="1" dirty="0" smtClean="0">
                <a:solidFill>
                  <a:srgbClr val="FF0000"/>
                </a:solidFill>
              </a:rPr>
              <a:t>£8000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96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b="7172"/>
          <a:stretch/>
        </p:blipFill>
        <p:spPr bwMode="auto">
          <a:xfrm>
            <a:off x="1053703" y="1032065"/>
            <a:ext cx="7358077" cy="4903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89" y="116732"/>
            <a:ext cx="4834880" cy="114300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 smtClean="0"/>
              <a:t>You are choosing now.</a:t>
            </a:r>
            <a:endParaRPr lang="en-GB" sz="32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59371"/>
            <a:ext cx="1932989" cy="1028849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03648" y="2996952"/>
            <a:ext cx="4216685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4293096"/>
            <a:ext cx="194421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10785" y="147798"/>
            <a:ext cx="1443911" cy="216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99730" y="4478808"/>
            <a:ext cx="2614413" cy="1758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901" y="344398"/>
            <a:ext cx="1885950" cy="285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068" y="2489516"/>
            <a:ext cx="2920766" cy="14247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778" y="3201898"/>
            <a:ext cx="1813659" cy="120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8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/>
              <a:t>Our Mission…because </a:t>
            </a:r>
            <a:r>
              <a:rPr lang="en-GB" b="1" smtClean="0"/>
              <a:t>we care...</a:t>
            </a:r>
            <a:endParaRPr lang="en-GB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0464" y="2420888"/>
            <a:ext cx="7596336" cy="3097212"/>
          </a:xfrm>
        </p:spPr>
        <p:txBody>
          <a:bodyPr/>
          <a:lstStyle/>
          <a:p>
            <a:pPr marL="0" indent="0">
              <a:buNone/>
            </a:pPr>
            <a:r>
              <a:rPr lang="en-GB" i="1" dirty="0" smtClean="0"/>
              <a:t>“We develop our potential, celebrate our talents and go forward together in faith.” </a:t>
            </a:r>
          </a:p>
        </p:txBody>
      </p:sp>
    </p:spTree>
    <p:extLst>
      <p:ext uri="{BB962C8B-B14F-4D97-AF65-F5344CB8AC3E}">
        <p14:creationId xmlns:p14="http://schemas.microsoft.com/office/powerpoint/2010/main" val="36639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8529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You are passing your GCSEs now…not in July of Y11!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Make sure you succeed!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2588"/>
          <a:stretch/>
        </p:blipFill>
        <p:spPr>
          <a:xfrm>
            <a:off x="611560" y="1700808"/>
            <a:ext cx="7794984" cy="2620888"/>
          </a:xfrm>
        </p:spPr>
      </p:pic>
    </p:spTree>
    <p:extLst>
      <p:ext uri="{BB962C8B-B14F-4D97-AF65-F5344CB8AC3E}">
        <p14:creationId xmlns:p14="http://schemas.microsoft.com/office/powerpoint/2010/main" val="140217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r>
              <a:rPr lang="en-GB" sz="3200" dirty="0" smtClean="0"/>
              <a:t> Mrs. Walsh     </a:t>
            </a:r>
            <a:r>
              <a:rPr lang="en-GB" dirty="0" smtClean="0"/>
              <a:t>Being GCSE Ready</a:t>
            </a:r>
            <a:endParaRPr lang="en-GB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32856"/>
            <a:ext cx="5832648" cy="4035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07949"/>
            <a:ext cx="1999610" cy="149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561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>
              <a:lnSpc>
                <a:spcPct val="80000"/>
              </a:lnSpc>
              <a:spcBef>
                <a:spcPts val="700"/>
              </a:spcBef>
              <a:buSzPct val="100000"/>
              <a:buFont typeface="Arial" pitchFamily="34"/>
              <a:buChar char="•"/>
            </a:pPr>
            <a:endParaRPr lang="en-GB" sz="3000" dirty="0" smtClean="0">
              <a:solidFill>
                <a:srgbClr val="000000"/>
              </a:solidFill>
            </a:endParaRPr>
          </a:p>
          <a:p>
            <a:pPr lvl="0">
              <a:lnSpc>
                <a:spcPct val="80000"/>
              </a:lnSpc>
              <a:spcBef>
                <a:spcPts val="700"/>
              </a:spcBef>
              <a:buSzPct val="100000"/>
              <a:buFont typeface="Arial" pitchFamily="34"/>
              <a:buChar char="•"/>
            </a:pPr>
            <a:endParaRPr lang="en-GB" sz="3000" dirty="0">
              <a:solidFill>
                <a:srgbClr val="000000"/>
              </a:solidFill>
            </a:endParaRPr>
          </a:p>
          <a:p>
            <a:pPr lvl="0">
              <a:lnSpc>
                <a:spcPct val="80000"/>
              </a:lnSpc>
              <a:spcBef>
                <a:spcPts val="700"/>
              </a:spcBef>
              <a:buSzPct val="100000"/>
              <a:buFont typeface="Arial" pitchFamily="34"/>
              <a:buChar char="•"/>
            </a:pPr>
            <a:r>
              <a:rPr lang="en-GB" sz="3000" dirty="0" smtClean="0">
                <a:solidFill>
                  <a:srgbClr val="000000"/>
                </a:solidFill>
              </a:rPr>
              <a:t>More challenging!</a:t>
            </a:r>
            <a:r>
              <a:rPr lang="en-GB" sz="3000" dirty="0">
                <a:solidFill>
                  <a:srgbClr val="000000"/>
                </a:solidFill>
              </a:rPr>
              <a:t/>
            </a:r>
            <a:br>
              <a:rPr lang="en-GB" sz="3000" dirty="0">
                <a:solidFill>
                  <a:srgbClr val="000000"/>
                </a:solidFill>
              </a:rPr>
            </a:br>
            <a:endParaRPr lang="en-GB" sz="3000" dirty="0">
              <a:solidFill>
                <a:srgbClr val="000000"/>
              </a:solidFill>
            </a:endParaRPr>
          </a:p>
          <a:p>
            <a:pPr lvl="0">
              <a:lnSpc>
                <a:spcPct val="80000"/>
              </a:lnSpc>
              <a:spcBef>
                <a:spcPts val="700"/>
              </a:spcBef>
              <a:buSzPct val="100000"/>
              <a:buFont typeface="Arial" pitchFamily="34"/>
              <a:buChar char="•"/>
            </a:pPr>
            <a:r>
              <a:rPr lang="en-GB" sz="3000" dirty="0" smtClean="0">
                <a:solidFill>
                  <a:srgbClr val="000000"/>
                </a:solidFill>
              </a:rPr>
              <a:t>Different grading structure.</a:t>
            </a:r>
            <a:r>
              <a:rPr lang="en-GB" sz="3000" dirty="0">
                <a:solidFill>
                  <a:srgbClr val="000000"/>
                </a:solidFill>
              </a:rPr>
              <a:t/>
            </a:r>
            <a:br>
              <a:rPr lang="en-GB" sz="3000" dirty="0">
                <a:solidFill>
                  <a:srgbClr val="000000"/>
                </a:solidFill>
              </a:rPr>
            </a:br>
            <a:endParaRPr lang="en-GB" sz="3000" dirty="0">
              <a:solidFill>
                <a:srgbClr val="000000"/>
              </a:solidFill>
            </a:endParaRPr>
          </a:p>
          <a:p>
            <a:pPr lvl="0"/>
            <a:r>
              <a:rPr lang="en-GB" dirty="0">
                <a:solidFill>
                  <a:prstClr val="black"/>
                </a:solidFill>
              </a:rPr>
              <a:t>Controlled Assessment minimal- </a:t>
            </a:r>
            <a:r>
              <a:rPr lang="en-GB" dirty="0" smtClean="0">
                <a:solidFill>
                  <a:prstClr val="black"/>
                </a:solidFill>
              </a:rPr>
              <a:t>it’s almost all down to exams.</a:t>
            </a:r>
            <a:r>
              <a:rPr lang="en-GB" dirty="0">
                <a:solidFill>
                  <a:prstClr val="black"/>
                </a:solidFill>
              </a:rPr>
              <a:t/>
            </a:r>
            <a:br>
              <a:rPr lang="en-GB" dirty="0">
                <a:solidFill>
                  <a:prstClr val="black"/>
                </a:solidFill>
              </a:rPr>
            </a:br>
            <a:endParaRPr lang="en-GB" dirty="0">
              <a:solidFill>
                <a:prstClr val="black"/>
              </a:solidFill>
            </a:endParaRPr>
          </a:p>
          <a:p>
            <a:pPr lvl="0"/>
            <a:r>
              <a:rPr lang="en-GB" dirty="0">
                <a:solidFill>
                  <a:prstClr val="black"/>
                </a:solidFill>
              </a:rPr>
              <a:t>Increased number of written exams in the summer season.</a:t>
            </a:r>
            <a:r>
              <a:rPr lang="en-GB" sz="3000" dirty="0">
                <a:solidFill>
                  <a:srgbClr val="000000"/>
                </a:solidFill>
              </a:rPr>
              <a:t/>
            </a:r>
            <a:br>
              <a:rPr lang="en-GB" sz="3000" dirty="0">
                <a:solidFill>
                  <a:srgbClr val="000000"/>
                </a:solidFill>
              </a:rPr>
            </a:br>
            <a:endParaRPr lang="en-GB" sz="3000" dirty="0">
              <a:solidFill>
                <a:srgbClr val="000000"/>
              </a:solidFill>
            </a:endParaRPr>
          </a:p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824536" cy="1984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43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New 9-1 Grading System 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3218967" cy="969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403" y="2564904"/>
            <a:ext cx="90805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25" y="3573016"/>
            <a:ext cx="20970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638" y="4091335"/>
            <a:ext cx="1481137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17985"/>
            <a:ext cx="877887" cy="534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93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does each grade mean?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80000"/>
              </a:lnSpc>
              <a:spcBef>
                <a:spcPts val="600"/>
              </a:spcBef>
              <a:buSzPct val="100000"/>
              <a:buFont typeface="Arial" pitchFamily="34"/>
              <a:buChar char="•"/>
            </a:pPr>
            <a:r>
              <a:rPr lang="en-GB" sz="2700" dirty="0">
                <a:solidFill>
                  <a:srgbClr val="7030A0"/>
                </a:solidFill>
              </a:rPr>
              <a:t>9 – top half of A*</a:t>
            </a:r>
          </a:p>
          <a:p>
            <a:pPr lvl="0">
              <a:lnSpc>
                <a:spcPct val="80000"/>
              </a:lnSpc>
              <a:spcBef>
                <a:spcPts val="600"/>
              </a:spcBef>
              <a:buSzPct val="100000"/>
              <a:buFont typeface="Arial" pitchFamily="34"/>
              <a:buChar char="•"/>
            </a:pPr>
            <a:r>
              <a:rPr lang="en-GB" sz="2700" dirty="0">
                <a:solidFill>
                  <a:srgbClr val="7030A0"/>
                </a:solidFill>
              </a:rPr>
              <a:t>8 – bottom half of A*/ top third of A</a:t>
            </a:r>
          </a:p>
          <a:p>
            <a:pPr lvl="0">
              <a:lnSpc>
                <a:spcPct val="80000"/>
              </a:lnSpc>
              <a:spcBef>
                <a:spcPts val="600"/>
              </a:spcBef>
              <a:buSzPct val="100000"/>
              <a:buFont typeface="Arial" pitchFamily="34"/>
              <a:buChar char="•"/>
            </a:pPr>
            <a:r>
              <a:rPr lang="en-GB" sz="2700" dirty="0">
                <a:solidFill>
                  <a:srgbClr val="7030A0"/>
                </a:solidFill>
              </a:rPr>
              <a:t>7 – A</a:t>
            </a:r>
          </a:p>
          <a:p>
            <a:pPr lvl="0">
              <a:lnSpc>
                <a:spcPct val="80000"/>
              </a:lnSpc>
              <a:spcBef>
                <a:spcPts val="600"/>
              </a:spcBef>
              <a:buSzPct val="100000"/>
              <a:buFont typeface="Arial" pitchFamily="34"/>
              <a:buChar char="•"/>
            </a:pPr>
            <a:r>
              <a:rPr lang="en-GB" sz="2700" dirty="0">
                <a:solidFill>
                  <a:srgbClr val="000000"/>
                </a:solidFill>
              </a:rPr>
              <a:t>6 – </a:t>
            </a:r>
            <a:r>
              <a:rPr lang="en-GB" sz="2700" dirty="0" smtClean="0">
                <a:solidFill>
                  <a:srgbClr val="000000"/>
                </a:solidFill>
              </a:rPr>
              <a:t>mid to high B</a:t>
            </a:r>
            <a:endParaRPr lang="en-GB" sz="2700" dirty="0">
              <a:solidFill>
                <a:srgbClr val="000000"/>
              </a:solidFill>
            </a:endParaRPr>
          </a:p>
          <a:p>
            <a:pPr lvl="0">
              <a:lnSpc>
                <a:spcPct val="80000"/>
              </a:lnSpc>
              <a:spcBef>
                <a:spcPts val="600"/>
              </a:spcBef>
              <a:buSzPct val="100000"/>
              <a:buFont typeface="Arial" pitchFamily="34"/>
              <a:buChar char="•"/>
            </a:pPr>
            <a:r>
              <a:rPr lang="en-GB" sz="2700" dirty="0">
                <a:solidFill>
                  <a:srgbClr val="7030A0"/>
                </a:solidFill>
              </a:rPr>
              <a:t>5 – </a:t>
            </a:r>
            <a:r>
              <a:rPr lang="en-GB" sz="2700" dirty="0" smtClean="0">
                <a:solidFill>
                  <a:srgbClr val="7030A0"/>
                </a:solidFill>
              </a:rPr>
              <a:t>top C to low B</a:t>
            </a:r>
            <a:endParaRPr lang="en-GB" sz="2700" dirty="0">
              <a:solidFill>
                <a:srgbClr val="7030A0"/>
              </a:solidFill>
            </a:endParaRPr>
          </a:p>
          <a:p>
            <a:pPr lvl="0">
              <a:lnSpc>
                <a:spcPct val="80000"/>
              </a:lnSpc>
              <a:spcBef>
                <a:spcPts val="600"/>
              </a:spcBef>
              <a:buSzPct val="100000"/>
              <a:buFont typeface="Arial" pitchFamily="34"/>
              <a:buChar char="•"/>
            </a:pPr>
            <a:r>
              <a:rPr lang="en-GB" sz="2700" dirty="0">
                <a:solidFill>
                  <a:srgbClr val="7030A0"/>
                </a:solidFill>
              </a:rPr>
              <a:t>4 – </a:t>
            </a:r>
            <a:r>
              <a:rPr lang="en-GB" sz="2700" dirty="0" smtClean="0">
                <a:solidFill>
                  <a:srgbClr val="7030A0"/>
                </a:solidFill>
              </a:rPr>
              <a:t>mid to low C</a:t>
            </a:r>
            <a:endParaRPr lang="en-GB" sz="2700" dirty="0">
              <a:solidFill>
                <a:srgbClr val="7030A0"/>
              </a:solidFill>
            </a:endParaRPr>
          </a:p>
          <a:p>
            <a:pPr lvl="0">
              <a:lnSpc>
                <a:spcPct val="80000"/>
              </a:lnSpc>
              <a:spcBef>
                <a:spcPts val="600"/>
              </a:spcBef>
              <a:buSzPct val="100000"/>
              <a:buFont typeface="Arial" pitchFamily="34"/>
              <a:buChar char="•"/>
            </a:pPr>
            <a:r>
              <a:rPr lang="en-GB" sz="2700" dirty="0">
                <a:solidFill>
                  <a:srgbClr val="000000"/>
                </a:solidFill>
              </a:rPr>
              <a:t>3 </a:t>
            </a:r>
            <a:r>
              <a:rPr lang="en-GB" sz="2700" dirty="0" smtClean="0">
                <a:solidFill>
                  <a:srgbClr val="000000"/>
                </a:solidFill>
              </a:rPr>
              <a:t>–D</a:t>
            </a:r>
            <a:endParaRPr lang="en-GB" sz="2700" dirty="0">
              <a:solidFill>
                <a:srgbClr val="000000"/>
              </a:solidFill>
            </a:endParaRPr>
          </a:p>
          <a:p>
            <a:pPr lvl="0">
              <a:lnSpc>
                <a:spcPct val="80000"/>
              </a:lnSpc>
              <a:spcBef>
                <a:spcPts val="600"/>
              </a:spcBef>
              <a:buSzPct val="100000"/>
              <a:buFont typeface="Arial" pitchFamily="34"/>
              <a:buChar char="•"/>
            </a:pPr>
            <a:r>
              <a:rPr lang="en-GB" sz="2700" dirty="0">
                <a:solidFill>
                  <a:srgbClr val="000000"/>
                </a:solidFill>
              </a:rPr>
              <a:t>2 </a:t>
            </a:r>
            <a:r>
              <a:rPr lang="en-GB" sz="2700" dirty="0" smtClean="0">
                <a:solidFill>
                  <a:srgbClr val="000000"/>
                </a:solidFill>
              </a:rPr>
              <a:t>–E /higher F</a:t>
            </a:r>
            <a:endParaRPr lang="en-GB" sz="2700" dirty="0">
              <a:solidFill>
                <a:srgbClr val="000000"/>
              </a:solidFill>
            </a:endParaRPr>
          </a:p>
          <a:p>
            <a:pPr lvl="0">
              <a:lnSpc>
                <a:spcPct val="80000"/>
              </a:lnSpc>
              <a:spcBef>
                <a:spcPts val="600"/>
              </a:spcBef>
              <a:buSzPct val="100000"/>
              <a:buFont typeface="Arial" pitchFamily="34"/>
              <a:buChar char="•"/>
            </a:pPr>
            <a:r>
              <a:rPr lang="en-GB" sz="2700" dirty="0">
                <a:solidFill>
                  <a:srgbClr val="000000"/>
                </a:solidFill>
              </a:rPr>
              <a:t>1 – </a:t>
            </a:r>
            <a:r>
              <a:rPr lang="en-GB" sz="2700" dirty="0" smtClean="0">
                <a:solidFill>
                  <a:srgbClr val="000000"/>
                </a:solidFill>
              </a:rPr>
              <a:t>mid to low F and </a:t>
            </a:r>
            <a:r>
              <a:rPr lang="en-GB" sz="2700" dirty="0">
                <a:solidFill>
                  <a:srgbClr val="000000"/>
                </a:solidFill>
              </a:rPr>
              <a:t>G.</a:t>
            </a:r>
          </a:p>
          <a:p>
            <a:pPr lvl="0">
              <a:lnSpc>
                <a:spcPct val="80000"/>
              </a:lnSpc>
              <a:spcBef>
                <a:spcPts val="600"/>
              </a:spcBef>
              <a:buSzPct val="100000"/>
              <a:buFont typeface="Arial" pitchFamily="34"/>
              <a:buChar char="•"/>
            </a:pPr>
            <a:r>
              <a:rPr lang="en-GB" sz="2700" dirty="0">
                <a:solidFill>
                  <a:srgbClr val="000000"/>
                </a:solidFill>
              </a:rPr>
              <a:t>U - unclassified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903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Lord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/>
              <a:t>An adventure sometimes involves climbing a mountain… Give us faith when the mountain is too high.</a:t>
            </a:r>
          </a:p>
          <a:p>
            <a:pPr marL="0" indent="0">
              <a:buNone/>
            </a:pPr>
            <a:r>
              <a:rPr lang="en-GB" dirty="0" smtClean="0"/>
              <a:t>An adventure involves walking the road…be our hope when the road is too long. </a:t>
            </a:r>
          </a:p>
          <a:p>
            <a:pPr marL="0" indent="0">
              <a:buNone/>
            </a:pPr>
            <a:r>
              <a:rPr lang="en-GB" dirty="0" smtClean="0"/>
              <a:t>An adventure involves travelling with others …help us to support each other along the way.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Stay with us Lord, on our Journey.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26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 aspirational!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Start looking at University Courses and Apprenticeships.</a:t>
            </a:r>
            <a:br>
              <a:rPr lang="en-GB" dirty="0" smtClean="0"/>
            </a:br>
            <a:endParaRPr lang="en-GB" dirty="0" smtClean="0"/>
          </a:p>
          <a:p>
            <a:r>
              <a:rPr lang="en-GB" dirty="0" smtClean="0"/>
              <a:t>A levels ….grade 6</a:t>
            </a:r>
            <a:br>
              <a:rPr lang="en-GB" dirty="0" smtClean="0"/>
            </a:br>
            <a:endParaRPr lang="en-GB" dirty="0" smtClean="0"/>
          </a:p>
          <a:p>
            <a:r>
              <a:rPr lang="en-GB" dirty="0" smtClean="0"/>
              <a:t>Standard Passes in English and Maths – re-sit implications.</a:t>
            </a:r>
            <a:br>
              <a:rPr lang="en-GB" dirty="0" smtClean="0"/>
            </a:br>
            <a:endParaRPr lang="en-GB" dirty="0" smtClean="0"/>
          </a:p>
          <a:p>
            <a:pPr marL="0" indent="0">
              <a:buNone/>
            </a:pPr>
            <a:endParaRPr lang="en-GB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890631"/>
            <a:ext cx="2684135" cy="1786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620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Staying on the right track.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42" y="1628800"/>
            <a:ext cx="7560839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042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2824708" cy="355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84784"/>
            <a:ext cx="218122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568" y="4293096"/>
            <a:ext cx="390525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677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do you need to do?</a:t>
            </a:r>
            <a:endParaRPr lang="en-GB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2120489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017" y="1340768"/>
            <a:ext cx="4111933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999" y="3861048"/>
            <a:ext cx="3121985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08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do you need to do?</a:t>
            </a: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267146"/>
            <a:ext cx="3908425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96973"/>
            <a:ext cx="2465459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2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 you need to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          3 Progress Based Reports</a:t>
            </a:r>
            <a:br>
              <a:rPr lang="en-GB" dirty="0" smtClean="0"/>
            </a:br>
            <a:r>
              <a:rPr lang="en-GB" dirty="0" smtClean="0"/>
              <a:t>             in Year 9.</a:t>
            </a:r>
            <a:br>
              <a:rPr lang="en-GB" dirty="0" smtClean="0"/>
            </a:br>
            <a:endParaRPr lang="en-GB" dirty="0" smtClean="0"/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Targets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Current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Forecasts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Next Steps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340644"/>
            <a:ext cx="2182813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910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Timeline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b="1" dirty="0" smtClean="0"/>
              <a:t>January</a:t>
            </a:r>
          </a:p>
          <a:p>
            <a:pPr marL="0" indent="0">
              <a:buNone/>
            </a:pPr>
            <a:r>
              <a:rPr lang="en-GB" dirty="0" smtClean="0"/>
              <a:t>Formal assessments in class – GCSE grades.</a:t>
            </a:r>
            <a:br>
              <a:rPr lang="en-GB" dirty="0" smtClean="0"/>
            </a:br>
            <a:r>
              <a:rPr lang="en-GB" b="1" dirty="0" smtClean="0"/>
              <a:t>February</a:t>
            </a:r>
          </a:p>
          <a:p>
            <a:pPr marL="0" indent="0">
              <a:buNone/>
            </a:pPr>
            <a:r>
              <a:rPr lang="en-GB" dirty="0" smtClean="0"/>
              <a:t>Parents’ Evening      Options Infor Evening</a:t>
            </a:r>
            <a:br>
              <a:rPr lang="en-GB" dirty="0" smtClean="0"/>
            </a:br>
            <a:r>
              <a:rPr lang="en-GB" b="1" dirty="0" smtClean="0"/>
              <a:t>March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Options forms due in</a:t>
            </a:r>
            <a:br>
              <a:rPr lang="en-GB" dirty="0" smtClean="0"/>
            </a:br>
            <a:r>
              <a:rPr lang="en-GB" b="1" dirty="0" smtClean="0"/>
              <a:t>April</a:t>
            </a:r>
          </a:p>
          <a:p>
            <a:pPr marL="0" indent="0">
              <a:buNone/>
            </a:pPr>
            <a:r>
              <a:rPr lang="en-GB" dirty="0" smtClean="0"/>
              <a:t>1:1 meetings with SLT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96752"/>
            <a:ext cx="2417068" cy="1514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23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85585"/>
            <a:ext cx="5491380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021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/>
              <a:t>An Aspirational Curriculum</a:t>
            </a:r>
            <a:endParaRPr lang="en-GB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204864"/>
            <a:ext cx="8686800" cy="30972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i="1" dirty="0"/>
              <a:t>A long standing history of high </a:t>
            </a:r>
            <a:r>
              <a:rPr lang="en-GB" i="1" dirty="0" err="1"/>
              <a:t>attainers</a:t>
            </a:r>
            <a:r>
              <a:rPr lang="en-GB" i="1" dirty="0"/>
              <a:t> at </a:t>
            </a:r>
            <a:r>
              <a:rPr lang="en-GB" i="1" dirty="0" smtClean="0"/>
              <a:t>KS2.</a:t>
            </a:r>
            <a:endParaRPr lang="en-GB" i="1" dirty="0"/>
          </a:p>
          <a:p>
            <a:pPr marL="0" indent="0">
              <a:buNone/>
            </a:pPr>
            <a:endParaRPr lang="en-GB" i="1" dirty="0" smtClean="0"/>
          </a:p>
          <a:p>
            <a:pPr marL="0" indent="0">
              <a:buNone/>
            </a:pPr>
            <a:r>
              <a:rPr lang="en-GB" i="1" dirty="0" smtClean="0"/>
              <a:t>The most able year group ever at St Joseph’s.</a:t>
            </a:r>
          </a:p>
          <a:p>
            <a:pPr marL="0" indent="0">
              <a:buNone/>
            </a:pPr>
            <a:endParaRPr lang="en-GB" i="1" dirty="0" smtClean="0"/>
          </a:p>
          <a:p>
            <a:pPr marL="0" indent="0">
              <a:buNone/>
            </a:pPr>
            <a:r>
              <a:rPr lang="en-GB" i="1" dirty="0" smtClean="0"/>
              <a:t>Remodelled for an Aspirational Curriculum.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5276170"/>
            <a:ext cx="2520281" cy="139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2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/>
              <a:t>An Aspirational Curriculum</a:t>
            </a:r>
            <a:endParaRPr lang="en-GB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3808" y="1916832"/>
            <a:ext cx="6192688" cy="30972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i="1" dirty="0" smtClean="0"/>
              <a:t>School need to challenge all our learners to reach their full potential. </a:t>
            </a:r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r>
              <a:rPr lang="en-GB" i="1" dirty="0" smtClean="0"/>
              <a:t>At home you need to challenge your child </a:t>
            </a:r>
            <a:r>
              <a:rPr lang="en-GB" i="1" dirty="0"/>
              <a:t>to reach their full potential. </a:t>
            </a:r>
            <a:endParaRPr lang="en-GB" i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74"/>
          <a:stretch/>
        </p:blipFill>
        <p:spPr>
          <a:xfrm>
            <a:off x="323528" y="1628800"/>
            <a:ext cx="2125806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4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A-D of Succ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6752" y="-2187624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4008" y="4168775"/>
            <a:ext cx="4228685" cy="1470025"/>
          </a:xfrm>
          <a:scene3d>
            <a:camera prst="isometricOffAxis1Right"/>
            <a:lightRig rig="threePt" dir="t"/>
          </a:scene3d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hold of your own future.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6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395536" y="34737"/>
            <a:ext cx="8229600" cy="1143000"/>
          </a:xfrm>
        </p:spPr>
        <p:txBody>
          <a:bodyPr>
            <a:normAutofit/>
          </a:bodyPr>
          <a:lstStyle/>
          <a:p>
            <a:r>
              <a:rPr lang="en-GB" b="1" dirty="0" smtClean="0"/>
              <a:t>An Aspirational Curriculum</a:t>
            </a:r>
            <a:endParaRPr lang="en-GB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196752"/>
            <a:ext cx="8042130" cy="410445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altLang="en-US" sz="4000" b="1" dirty="0" smtClean="0"/>
              <a:t>A Curriculum for most of</a:t>
            </a:r>
          </a:p>
          <a:p>
            <a:pPr marL="0" indent="0" algn="ctr">
              <a:buNone/>
            </a:pPr>
            <a:endParaRPr lang="en-GB" altLang="en-US" sz="800" b="1" dirty="0" smtClean="0"/>
          </a:p>
          <a:p>
            <a:pPr marL="0" indent="0" algn="ctr">
              <a:buNone/>
            </a:pPr>
            <a:endParaRPr lang="en-GB" altLang="en-US" sz="800" b="1" dirty="0" smtClean="0"/>
          </a:p>
          <a:p>
            <a:pPr marL="0" indent="0" algn="ctr">
              <a:buNone/>
            </a:pPr>
            <a:r>
              <a:rPr lang="en-GB" altLang="en-US" sz="4000" b="1" dirty="0" smtClean="0"/>
              <a:t>RE     Maths     English         MFL</a:t>
            </a:r>
          </a:p>
          <a:p>
            <a:pPr marL="0" indent="0" algn="ctr">
              <a:buNone/>
            </a:pPr>
            <a:r>
              <a:rPr lang="en-GB" altLang="en-US" sz="4000" b="1" dirty="0" smtClean="0"/>
              <a:t>History/Geography  2 </a:t>
            </a:r>
            <a:r>
              <a:rPr lang="en-GB" altLang="en-US" sz="4000" b="1" dirty="0"/>
              <a:t>Sciences </a:t>
            </a:r>
          </a:p>
          <a:p>
            <a:pPr marL="0" indent="0" algn="ctr">
              <a:buNone/>
            </a:pPr>
            <a:r>
              <a:rPr lang="en-GB" altLang="en-US" sz="4000" b="1" dirty="0" smtClean="0"/>
              <a:t>Core PE</a:t>
            </a:r>
          </a:p>
          <a:p>
            <a:pPr marL="0" indent="0" algn="ctr">
              <a:buNone/>
            </a:pPr>
            <a:r>
              <a:rPr lang="en-GB" altLang="en-US" sz="4000" b="1" dirty="0" smtClean="0"/>
              <a:t>A choice from enrichment subjects</a:t>
            </a:r>
            <a:endParaRPr lang="en-GB" altLang="en-US" sz="4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5133023"/>
            <a:ext cx="5040560" cy="15502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606460"/>
            <a:ext cx="1823910" cy="100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7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Mrs. </a:t>
            </a:r>
            <a:r>
              <a:rPr lang="en-GB" dirty="0"/>
              <a:t>T</a:t>
            </a:r>
            <a:r>
              <a:rPr lang="en-GB" dirty="0" smtClean="0"/>
              <a:t>aylor</a:t>
            </a:r>
            <a:endParaRPr lang="en-GB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04864"/>
            <a:ext cx="4651201" cy="3322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488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TIER OF ENTRY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90000"/>
              </a:lnSpc>
              <a:spcBef>
                <a:spcPts val="800"/>
              </a:spcBef>
              <a:buSzPct val="100000"/>
              <a:buNone/>
            </a:pPr>
            <a:r>
              <a:rPr lang="en-GB" dirty="0">
                <a:solidFill>
                  <a:srgbClr val="FF0000"/>
                </a:solidFill>
              </a:rPr>
              <a:t>The GCSE exam was previously graded from A* to G with two tiers: Foundation  (C to G) and Higher (A* to D) with an unclassified (U) being possible on both tiers.  </a:t>
            </a:r>
          </a:p>
          <a:p>
            <a:pPr marL="0" lvl="0" indent="0">
              <a:lnSpc>
                <a:spcPct val="90000"/>
              </a:lnSpc>
              <a:spcBef>
                <a:spcPts val="800"/>
              </a:spcBef>
              <a:buSzPct val="100000"/>
              <a:buNone/>
            </a:pPr>
            <a:endParaRPr lang="en-GB" dirty="0">
              <a:solidFill>
                <a:srgbClr val="FF0000"/>
              </a:solidFill>
            </a:endParaRPr>
          </a:p>
          <a:p>
            <a:pPr marL="0" lvl="0" indent="0">
              <a:lnSpc>
                <a:spcPct val="90000"/>
              </a:lnSpc>
              <a:spcBef>
                <a:spcPts val="800"/>
              </a:spcBef>
              <a:buSzPct val="100000"/>
              <a:buNone/>
            </a:pPr>
            <a:r>
              <a:rPr lang="en-GB" dirty="0">
                <a:solidFill>
                  <a:srgbClr val="00B050"/>
                </a:solidFill>
              </a:rPr>
              <a:t>The new GCSE exam is graded from 9 to 1 with two tiers: Foundation (5 to 1) and Higher (9 to 4). </a:t>
            </a:r>
            <a:endParaRPr lang="en-GB" dirty="0">
              <a:solidFill>
                <a:srgbClr val="00000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856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/>
              <a:t>The examinations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90000"/>
              </a:lnSpc>
              <a:spcBef>
                <a:spcPts val="700"/>
              </a:spcBef>
              <a:buSzPct val="100000"/>
              <a:buNone/>
            </a:pPr>
            <a:r>
              <a:rPr lang="en-GB" sz="3000" dirty="0">
                <a:solidFill>
                  <a:srgbClr val="FF0000"/>
                </a:solidFill>
              </a:rPr>
              <a:t>On the previous Maths G.C.S.E. there were 2 exams: a non-calculator exam and a calculator exam, both being 1 hour 45 minutes each.   </a:t>
            </a:r>
          </a:p>
          <a:p>
            <a:pPr marL="0" lvl="0" indent="0">
              <a:lnSpc>
                <a:spcPct val="90000"/>
              </a:lnSpc>
              <a:spcBef>
                <a:spcPts val="700"/>
              </a:spcBef>
              <a:buSzPct val="100000"/>
              <a:buNone/>
            </a:pPr>
            <a:endParaRPr lang="en-GB" sz="3000" dirty="0">
              <a:solidFill>
                <a:srgbClr val="FF0000"/>
              </a:solidFill>
            </a:endParaRPr>
          </a:p>
          <a:p>
            <a:pPr marL="0" lvl="0" indent="0">
              <a:lnSpc>
                <a:spcPct val="90000"/>
              </a:lnSpc>
              <a:spcBef>
                <a:spcPts val="700"/>
              </a:spcBef>
              <a:buSzPct val="100000"/>
              <a:buNone/>
            </a:pPr>
            <a:r>
              <a:rPr lang="en-GB" sz="3000" dirty="0">
                <a:solidFill>
                  <a:srgbClr val="00B050"/>
                </a:solidFill>
              </a:rPr>
              <a:t>On the New G.C.S.E. there are three GCSE maths papers: 1 non-calculator and 2 calculator exams, all being 1 hour 30 minutes each. </a:t>
            </a:r>
            <a:r>
              <a:rPr lang="en-GB" sz="3000" dirty="0">
                <a:solidFill>
                  <a:srgbClr val="000000"/>
                </a:solidFill>
              </a:rPr>
              <a:t>  </a:t>
            </a:r>
          </a:p>
          <a:p>
            <a:pPr marL="0" lvl="0" indent="0">
              <a:lnSpc>
                <a:spcPct val="90000"/>
              </a:lnSpc>
              <a:spcBef>
                <a:spcPts val="700"/>
              </a:spcBef>
              <a:buSzPct val="100000"/>
              <a:buNone/>
            </a:pPr>
            <a:r>
              <a:rPr lang="en-GB" sz="3000" dirty="0">
                <a:solidFill>
                  <a:srgbClr val="00B050"/>
                </a:solidFill>
              </a:rPr>
              <a:t>There is no difference in the content  tested in each of the papers, so any topic could come up on any paper.</a:t>
            </a:r>
            <a:endParaRPr lang="en-GB" sz="3000" dirty="0">
              <a:solidFill>
                <a:srgbClr val="00000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657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>
                <a:solidFill>
                  <a:srgbClr val="000000"/>
                </a:solidFill>
              </a:rPr>
              <a:t>The Content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800"/>
              </a:spcBef>
              <a:buSzPct val="100000"/>
              <a:buNone/>
            </a:pPr>
            <a:r>
              <a:rPr lang="en-GB" dirty="0">
                <a:solidFill>
                  <a:srgbClr val="000000"/>
                </a:solidFill>
              </a:rPr>
              <a:t>Many topics have been moved from Higher tier only, to both  Foundation and Higher tiers, which means that the Foundation papers are much harder now.</a:t>
            </a:r>
          </a:p>
          <a:p>
            <a:pPr marL="0" lvl="0" indent="0">
              <a:spcBef>
                <a:spcPts val="800"/>
              </a:spcBef>
              <a:buSzPct val="100000"/>
              <a:buNone/>
            </a:pPr>
            <a:endParaRPr lang="en-GB" dirty="0">
              <a:solidFill>
                <a:srgbClr val="000000"/>
              </a:solidFill>
            </a:endParaRPr>
          </a:p>
          <a:p>
            <a:pPr marL="0" lvl="0" indent="0">
              <a:spcBef>
                <a:spcPts val="800"/>
              </a:spcBef>
              <a:buSzPct val="100000"/>
              <a:buNone/>
            </a:pPr>
            <a:r>
              <a:rPr lang="en-GB" dirty="0">
                <a:solidFill>
                  <a:srgbClr val="000000"/>
                </a:solidFill>
              </a:rPr>
              <a:t>Some topics have been moved from AS-Level Maths into Higher tier G.C.S.E. Maths.</a:t>
            </a:r>
          </a:p>
          <a:p>
            <a:pPr marL="109728" lvl="0" indent="0">
              <a:spcBef>
                <a:spcPts val="800"/>
              </a:spcBef>
              <a:buSzPct val="100000"/>
              <a:buNone/>
            </a:pPr>
            <a:endParaRPr lang="en-GB" dirty="0">
              <a:solidFill>
                <a:srgbClr val="00000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51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 u="sng" dirty="0">
                <a:solidFill>
                  <a:srgbClr val="000000"/>
                </a:solidFill>
              </a:rPr>
              <a:t>Changes at both Higher tier and Foundation tier.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>
              <a:lnSpc>
                <a:spcPct val="80000"/>
              </a:lnSpc>
              <a:spcBef>
                <a:spcPts val="700"/>
              </a:spcBef>
              <a:buSzPct val="100000"/>
              <a:buFont typeface="Arial" pitchFamily="34"/>
              <a:buChar char="•"/>
            </a:pPr>
            <a:r>
              <a:rPr lang="en-GB" sz="3000" dirty="0">
                <a:solidFill>
                  <a:srgbClr val="000000"/>
                </a:solidFill>
              </a:rPr>
              <a:t>The New G.C.S.E. covers more topics than previously and in more depth, with a greater emphasis on problem-solving and using Mathematics in unfamiliar situations.</a:t>
            </a:r>
          </a:p>
          <a:p>
            <a:pPr lvl="0">
              <a:lnSpc>
                <a:spcPct val="80000"/>
              </a:lnSpc>
              <a:spcBef>
                <a:spcPts val="700"/>
              </a:spcBef>
              <a:buSzPct val="100000"/>
              <a:buFont typeface="Arial" pitchFamily="34"/>
              <a:buChar char="•"/>
            </a:pPr>
            <a:r>
              <a:rPr lang="en-GB" sz="3000" dirty="0">
                <a:solidFill>
                  <a:srgbClr val="000000"/>
                </a:solidFill>
              </a:rPr>
              <a:t>Higher tier will include questions that will stretch the most able. </a:t>
            </a:r>
          </a:p>
          <a:p>
            <a:pPr lvl="0">
              <a:lnSpc>
                <a:spcPct val="80000"/>
              </a:lnSpc>
              <a:spcBef>
                <a:spcPts val="700"/>
              </a:spcBef>
              <a:buSzPct val="100000"/>
              <a:buFont typeface="Arial" pitchFamily="34"/>
              <a:buChar char="•"/>
            </a:pPr>
            <a:r>
              <a:rPr lang="en-GB" sz="3000" dirty="0">
                <a:solidFill>
                  <a:srgbClr val="000000"/>
                </a:solidFill>
              </a:rPr>
              <a:t>Foundation tier will focus on core mathematical understanding and skills for students to master. </a:t>
            </a:r>
          </a:p>
          <a:p>
            <a:pPr lvl="0">
              <a:lnSpc>
                <a:spcPct val="80000"/>
              </a:lnSpc>
              <a:spcBef>
                <a:spcPts val="700"/>
              </a:spcBef>
              <a:buSzPct val="100000"/>
              <a:buFont typeface="Arial" pitchFamily="34"/>
              <a:buChar char="•"/>
            </a:pPr>
            <a:r>
              <a:rPr lang="en-GB" sz="3000" dirty="0">
                <a:solidFill>
                  <a:srgbClr val="000000"/>
                </a:solidFill>
              </a:rPr>
              <a:t>Pupils will need to learn a lot more formulae for the new G.C.S.E. than the previous G.C.S.E.</a:t>
            </a:r>
          </a:p>
          <a:p>
            <a:pPr lvl="0">
              <a:lnSpc>
                <a:spcPct val="80000"/>
              </a:lnSpc>
              <a:spcBef>
                <a:spcPts val="700"/>
              </a:spcBef>
              <a:buSzPct val="100000"/>
              <a:buFont typeface="Arial" pitchFamily="34"/>
              <a:buChar char="•"/>
            </a:pPr>
            <a:r>
              <a:rPr lang="en-GB" sz="3000" dirty="0">
                <a:solidFill>
                  <a:srgbClr val="000000"/>
                </a:solidFill>
              </a:rPr>
              <a:t>Pupils need to provide clear mathematical arguments.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908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>
                <a:solidFill>
                  <a:srgbClr val="000000"/>
                </a:solidFill>
              </a:rPr>
              <a:t>RESOURCES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800"/>
              </a:spcBef>
              <a:buSzPct val="100000"/>
              <a:buNone/>
            </a:pPr>
            <a:r>
              <a:rPr lang="en-GB" u="sng" dirty="0">
                <a:solidFill>
                  <a:srgbClr val="000000"/>
                </a:solidFill>
              </a:rPr>
              <a:t>Available to purchase from the Maths. Dept.</a:t>
            </a:r>
          </a:p>
          <a:p>
            <a:pPr lvl="0">
              <a:spcBef>
                <a:spcPts val="800"/>
              </a:spcBef>
              <a:buSzPct val="100000"/>
              <a:buFont typeface="Arial" pitchFamily="34"/>
              <a:buChar char="•"/>
            </a:pPr>
            <a:r>
              <a:rPr lang="en-GB" dirty="0">
                <a:solidFill>
                  <a:srgbClr val="000000"/>
                </a:solidFill>
              </a:rPr>
              <a:t>Equipment packs for £5.70 containing scientific calculator, ruler, protractor, pair of compasses with pencil, pencil, rubber, sharpener, 2 black pens in a clear ‘exam friendly’ pencil case. (Available now).  </a:t>
            </a:r>
          </a:p>
          <a:p>
            <a:pPr lvl="0">
              <a:spcBef>
                <a:spcPts val="800"/>
              </a:spcBef>
              <a:buSzPct val="100000"/>
              <a:buFont typeface="Arial" pitchFamily="34"/>
              <a:buChar char="•"/>
            </a:pPr>
            <a:r>
              <a:rPr lang="en-GB" dirty="0">
                <a:solidFill>
                  <a:srgbClr val="000000"/>
                </a:solidFill>
              </a:rPr>
              <a:t>Edexcel Revision Guide and Workbook  for new 9-1 G.C.S.E. £3 each. (To order)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267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>
                <a:solidFill>
                  <a:srgbClr val="000000"/>
                </a:solidFill>
              </a:rPr>
              <a:t>ONLINE RESOURCES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800"/>
              </a:spcBef>
              <a:buSzPct val="100000"/>
              <a:buNone/>
            </a:pPr>
            <a:r>
              <a:rPr lang="en-GB" dirty="0">
                <a:solidFill>
                  <a:srgbClr val="000000"/>
                </a:solidFill>
                <a:hlinkClick r:id="rId2"/>
              </a:rPr>
              <a:t>www.vle.mathswatch.com</a:t>
            </a:r>
            <a:endParaRPr lang="en-GB" dirty="0">
              <a:solidFill>
                <a:srgbClr val="000000"/>
              </a:solidFill>
            </a:endParaRPr>
          </a:p>
          <a:p>
            <a:pPr marL="0" lvl="0" indent="0">
              <a:spcBef>
                <a:spcPts val="800"/>
              </a:spcBef>
              <a:buSzPct val="100000"/>
              <a:buNone/>
            </a:pPr>
            <a:r>
              <a:rPr lang="en-GB" u="sng" dirty="0">
                <a:solidFill>
                  <a:srgbClr val="000000"/>
                </a:solidFill>
              </a:rPr>
              <a:t>Username: </a:t>
            </a:r>
          </a:p>
          <a:p>
            <a:pPr marL="0" lvl="0" indent="0">
              <a:spcBef>
                <a:spcPts val="800"/>
              </a:spcBef>
              <a:buSzPct val="100000"/>
              <a:buNone/>
            </a:pPr>
            <a:r>
              <a:rPr lang="en-GB" dirty="0">
                <a:solidFill>
                  <a:srgbClr val="000000"/>
                </a:solidFill>
              </a:rPr>
              <a:t>Year of entry surname </a:t>
            </a:r>
            <a:r>
              <a:rPr lang="en-GB" dirty="0" err="1">
                <a:solidFill>
                  <a:srgbClr val="000000"/>
                </a:solidFill>
                <a:hlinkClick r:id="rId3"/>
              </a:rPr>
              <a:t>initial@st-josephs.bolton</a:t>
            </a:r>
            <a:endParaRPr lang="en-GB" dirty="0">
              <a:solidFill>
                <a:srgbClr val="000000"/>
              </a:solidFill>
            </a:endParaRPr>
          </a:p>
          <a:p>
            <a:pPr marL="0" lvl="0" indent="0">
              <a:spcBef>
                <a:spcPts val="800"/>
              </a:spcBef>
              <a:buSzPct val="100000"/>
              <a:buNone/>
            </a:pPr>
            <a:r>
              <a:rPr lang="en-GB" dirty="0">
                <a:solidFill>
                  <a:srgbClr val="000000"/>
                </a:solidFill>
              </a:rPr>
              <a:t>e.g.  13simpsonj@st-josephs.bolton</a:t>
            </a:r>
          </a:p>
          <a:p>
            <a:pPr marL="0" lvl="0" indent="0">
              <a:spcBef>
                <a:spcPts val="800"/>
              </a:spcBef>
              <a:buSzPct val="100000"/>
              <a:buNone/>
            </a:pPr>
            <a:r>
              <a:rPr lang="en-GB" u="sng" dirty="0">
                <a:solidFill>
                  <a:srgbClr val="000000"/>
                </a:solidFill>
              </a:rPr>
              <a:t>Password: </a:t>
            </a:r>
          </a:p>
          <a:p>
            <a:pPr marL="0" lvl="0" indent="0">
              <a:spcBef>
                <a:spcPts val="800"/>
              </a:spcBef>
              <a:buSzPct val="100000"/>
              <a:buNone/>
            </a:pPr>
            <a:r>
              <a:rPr lang="en-GB" dirty="0">
                <a:solidFill>
                  <a:srgbClr val="000000"/>
                </a:solidFill>
              </a:rPr>
              <a:t>pupil1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891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Mr. Calderbank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sz="4800" dirty="0" smtClean="0"/>
              <a:t> </a:t>
            </a:r>
            <a:endParaRPr lang="en-GB" sz="4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04864"/>
            <a:ext cx="7537504" cy="2894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62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0"/>
            <a:ext cx="9144000" cy="765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/>
              <a:t>English Language </a:t>
            </a: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40968"/>
            <a:ext cx="6602561" cy="352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7"/>
          <p:cNvSpPr txBox="1">
            <a:spLocks noChangeArrowheads="1"/>
          </p:cNvSpPr>
          <p:nvPr/>
        </p:nvSpPr>
        <p:spPr bwMode="auto">
          <a:xfrm>
            <a:off x="1187450" y="836613"/>
            <a:ext cx="7416800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2000" dirty="0"/>
              <a:t> Two examinations – each worth 50%.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2000" dirty="0"/>
              <a:t> The examinations </a:t>
            </a:r>
            <a:r>
              <a:rPr lang="en-GB" altLang="en-US" sz="2000" dirty="0" smtClean="0"/>
              <a:t>test reading </a:t>
            </a:r>
            <a:r>
              <a:rPr lang="en-GB" altLang="en-US" sz="2000" dirty="0"/>
              <a:t>and writing skills.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2000" dirty="0"/>
              <a:t> A range of texts will be studied from the 19</a:t>
            </a:r>
            <a:r>
              <a:rPr lang="en-GB" altLang="en-US" sz="2000" baseline="30000" dirty="0"/>
              <a:t>th</a:t>
            </a:r>
            <a:r>
              <a:rPr lang="en-GB" altLang="en-US" sz="2000" dirty="0"/>
              <a:t>, 20</a:t>
            </a:r>
            <a:r>
              <a:rPr lang="en-GB" altLang="en-US" sz="2000" baseline="30000" dirty="0"/>
              <a:t>th</a:t>
            </a:r>
            <a:r>
              <a:rPr lang="en-GB" altLang="en-US" sz="2000" dirty="0"/>
              <a:t> and 21</a:t>
            </a:r>
            <a:r>
              <a:rPr lang="en-GB" altLang="en-US" sz="2000" baseline="30000" dirty="0"/>
              <a:t>st</a:t>
            </a:r>
            <a:r>
              <a:rPr lang="en-GB" altLang="en-US" sz="2000" dirty="0"/>
              <a:t> Centuries.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2000" dirty="0"/>
              <a:t> Both fiction and non-fiction texts will be studied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2000" dirty="0"/>
              <a:t> No coursework  No controlled assessment No pre-released materials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2000" dirty="0"/>
              <a:t> Spelling, punctuation and vocabulary are very important. </a:t>
            </a:r>
          </a:p>
          <a:p>
            <a:pPr eaLnBrk="1" hangingPunct="1">
              <a:spcBef>
                <a:spcPct val="0"/>
              </a:spcBef>
            </a:pPr>
            <a:endParaRPr lang="en-GB" altLang="en-US" sz="1800" dirty="0"/>
          </a:p>
          <a:p>
            <a:pPr eaLnBrk="1" hangingPunct="1">
              <a:spcBef>
                <a:spcPct val="0"/>
              </a:spcBef>
            </a:pPr>
            <a:endParaRPr lang="en-GB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45920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896" y="3068960"/>
            <a:ext cx="3240360" cy="4585415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Why?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We can do nothing and leave it to chance …or we can do something and make a positive change!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988285"/>
            <a:ext cx="3278481" cy="12961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29984"/>
            <a:ext cx="3141712" cy="28471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227434"/>
            <a:ext cx="3240360" cy="4585415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sp>
        <p:nvSpPr>
          <p:cNvPr id="9" name="TextBox 8"/>
          <p:cNvSpPr txBox="1"/>
          <p:nvPr/>
        </p:nvSpPr>
        <p:spPr>
          <a:xfrm>
            <a:off x="2557871" y="493670"/>
            <a:ext cx="899120" cy="2677656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3</a:t>
            </a:r>
          </a:p>
          <a:p>
            <a:r>
              <a:rPr lang="en-GB" sz="2000" dirty="0" smtClean="0"/>
              <a:t>4</a:t>
            </a:r>
          </a:p>
          <a:p>
            <a:r>
              <a:rPr lang="en-GB" sz="2000" dirty="0" smtClean="0"/>
              <a:t>3</a:t>
            </a:r>
          </a:p>
          <a:p>
            <a:r>
              <a:rPr lang="en-GB" sz="2000" dirty="0" smtClean="0"/>
              <a:t>2</a:t>
            </a:r>
          </a:p>
          <a:p>
            <a:r>
              <a:rPr lang="en-GB" sz="2000" dirty="0" smtClean="0"/>
              <a:t>1</a:t>
            </a:r>
          </a:p>
          <a:p>
            <a:r>
              <a:rPr lang="en-GB" sz="2000" dirty="0" smtClean="0"/>
              <a:t>2</a:t>
            </a:r>
          </a:p>
          <a:p>
            <a:r>
              <a:rPr lang="en-GB" sz="2000" dirty="0" smtClean="0"/>
              <a:t>3</a:t>
            </a:r>
          </a:p>
          <a:p>
            <a:r>
              <a:rPr lang="en-GB" sz="2000" dirty="0"/>
              <a:t>4</a:t>
            </a:r>
            <a:endParaRPr lang="en-GB" sz="2000" dirty="0" smtClean="0"/>
          </a:p>
          <a:p>
            <a:endParaRPr lang="en-GB"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7473008" y="3863181"/>
            <a:ext cx="899120" cy="2862322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9</a:t>
            </a:r>
          </a:p>
          <a:p>
            <a:r>
              <a:rPr lang="en-GB" sz="2000" dirty="0" smtClean="0"/>
              <a:t>7</a:t>
            </a:r>
          </a:p>
          <a:p>
            <a:r>
              <a:rPr lang="en-GB" sz="2000" dirty="0" smtClean="0"/>
              <a:t>5</a:t>
            </a:r>
          </a:p>
          <a:p>
            <a:r>
              <a:rPr lang="en-GB" sz="2000" dirty="0" smtClean="0"/>
              <a:t>7</a:t>
            </a:r>
          </a:p>
          <a:p>
            <a:r>
              <a:rPr lang="en-GB" sz="2000" dirty="0" smtClean="0"/>
              <a:t>8</a:t>
            </a:r>
          </a:p>
          <a:p>
            <a:r>
              <a:rPr lang="en-GB" sz="2000" dirty="0" smtClean="0"/>
              <a:t>9</a:t>
            </a:r>
          </a:p>
          <a:p>
            <a:r>
              <a:rPr lang="en-GB" sz="2000" dirty="0" smtClean="0"/>
              <a:t>9</a:t>
            </a:r>
          </a:p>
          <a:p>
            <a:r>
              <a:rPr lang="en-GB" sz="2000" dirty="0" smtClean="0"/>
              <a:t>9</a:t>
            </a:r>
          </a:p>
          <a:p>
            <a:r>
              <a:rPr lang="en-GB" sz="2000" dirty="0"/>
              <a:t>7</a:t>
            </a:r>
            <a:endParaRPr lang="en-GB" sz="2000" dirty="0" smtClean="0"/>
          </a:p>
        </p:txBody>
      </p:sp>
    </p:spTree>
    <p:extLst>
      <p:ext uri="{BB962C8B-B14F-4D97-AF65-F5344CB8AC3E}">
        <p14:creationId xmlns:p14="http://schemas.microsoft.com/office/powerpoint/2010/main" val="358826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" y="2420888"/>
            <a:ext cx="8372475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0" y="0"/>
            <a:ext cx="9144000" cy="765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/>
              <a:t>English Literature </a:t>
            </a:r>
          </a:p>
        </p:txBody>
      </p:sp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1187450" y="908050"/>
            <a:ext cx="74168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1800" dirty="0"/>
              <a:t> Two examinations – Paper 1 (40%)   Paper 2 (60%)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1800" dirty="0"/>
              <a:t> The examinations will </a:t>
            </a:r>
            <a:r>
              <a:rPr lang="en-GB" altLang="en-US" sz="1800" dirty="0" smtClean="0"/>
              <a:t>test </a:t>
            </a:r>
            <a:r>
              <a:rPr lang="en-GB" altLang="en-US" sz="1800" dirty="0"/>
              <a:t>reading and writing skills.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1800" dirty="0"/>
              <a:t> The table below shows you the different texts </a:t>
            </a:r>
            <a:r>
              <a:rPr lang="en-GB" altLang="en-US" sz="1800" dirty="0" smtClean="0"/>
              <a:t>studied.</a:t>
            </a:r>
            <a:endParaRPr lang="en-GB" altLang="en-US" sz="1800" dirty="0"/>
          </a:p>
          <a:p>
            <a:pPr eaLnBrk="1" hangingPunct="1">
              <a:spcBef>
                <a:spcPct val="0"/>
              </a:spcBef>
            </a:pPr>
            <a:r>
              <a:rPr lang="en-GB" altLang="en-US" sz="1800" dirty="0"/>
              <a:t> No coursework  No controlled assessment No pre-released materials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1800" dirty="0"/>
              <a:t> Closed book</a:t>
            </a:r>
          </a:p>
          <a:p>
            <a:pPr eaLnBrk="1" hangingPunct="1">
              <a:spcBef>
                <a:spcPct val="0"/>
              </a:spcBef>
            </a:pPr>
            <a:endParaRPr lang="en-GB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/>
          </a:p>
        </p:txBody>
      </p:sp>
    </p:spTree>
    <p:extLst>
      <p:ext uri="{BB962C8B-B14F-4D97-AF65-F5344CB8AC3E}">
        <p14:creationId xmlns:p14="http://schemas.microsoft.com/office/powerpoint/2010/main" val="44311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Ways you can help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English Language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Encourage your son or daughter to read widely.</a:t>
            </a:r>
          </a:p>
          <a:p>
            <a:endParaRPr lang="en-GB" dirty="0"/>
          </a:p>
          <a:p>
            <a:r>
              <a:rPr lang="en-GB" dirty="0" smtClean="0"/>
              <a:t>Discuss articles/news items with them. </a:t>
            </a:r>
          </a:p>
          <a:p>
            <a:endParaRPr lang="en-GB" dirty="0"/>
          </a:p>
          <a:p>
            <a:r>
              <a:rPr lang="en-GB" dirty="0" smtClean="0"/>
              <a:t>Highlight interesting non-fiction articles.</a:t>
            </a:r>
          </a:p>
          <a:p>
            <a:endParaRPr lang="en-GB" dirty="0"/>
          </a:p>
          <a:p>
            <a:r>
              <a:rPr lang="en-GB" dirty="0" smtClean="0"/>
              <a:t>Encourage them to practise questions and access revision sessions.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/>
              <a:t>English Literature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Encourage them to reread the texts. The more they know them the better.</a:t>
            </a:r>
          </a:p>
          <a:p>
            <a:endParaRPr lang="en-GB" dirty="0"/>
          </a:p>
          <a:p>
            <a:r>
              <a:rPr lang="en-GB" dirty="0" smtClean="0"/>
              <a:t>Quotation tests.</a:t>
            </a:r>
          </a:p>
          <a:p>
            <a:endParaRPr lang="en-GB" dirty="0"/>
          </a:p>
          <a:p>
            <a:r>
              <a:rPr lang="en-GB" dirty="0" smtClean="0"/>
              <a:t>Use revision and booster sessions to catch up on missed notes. The earlier the better.</a:t>
            </a:r>
          </a:p>
          <a:p>
            <a:endParaRPr lang="en-GB" dirty="0"/>
          </a:p>
          <a:p>
            <a:r>
              <a:rPr lang="en-GB" dirty="0" smtClean="0"/>
              <a:t>Practise questions.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057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Miss Dougan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                       YEAR 9 EXPECTATIONS</a:t>
            </a:r>
          </a:p>
        </p:txBody>
      </p:sp>
    </p:spTree>
    <p:extLst>
      <p:ext uri="{BB962C8B-B14F-4D97-AF65-F5344CB8AC3E}">
        <p14:creationId xmlns:p14="http://schemas.microsoft.com/office/powerpoint/2010/main" val="221577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8A93F-9756-42AD-A376-50FA7A656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way to succeed is together.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1A71468-8B29-43DA-A638-D1AEB61FC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20" y="1124744"/>
            <a:ext cx="7936880" cy="446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4B99971C-452F-4465-A4D6-86BDA1BF95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74694"/>
            <a:ext cx="8892480" cy="4705529"/>
          </a:xfr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FE930DF1-AB0A-4518-BE6A-C1FF165A54C9}"/>
              </a:ext>
            </a:extLst>
          </p:cNvPr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/>
              <a:t>Let’s work together…</a:t>
            </a:r>
            <a:endParaRPr lang="en-GB" b="1" dirty="0"/>
          </a:p>
        </p:txBody>
      </p:sp>
      <p:sp>
        <p:nvSpPr>
          <p:cNvPr id="11" name="Title 10">
            <a:extLst>
              <a:ext uri="{FF2B5EF4-FFF2-40B4-BE49-F238E27FC236}">
                <a16:creationId xmlns="" xmlns:a16="http://schemas.microsoft.com/office/drawing/2014/main" id="{16DFFB87-4047-4BC3-BAF3-BD20E3C5A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273" y="0"/>
            <a:ext cx="8229600" cy="128487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98C3A688-DAC3-4E81-BBE0-6A78E0E64573}"/>
              </a:ext>
            </a:extLst>
          </p:cNvPr>
          <p:cNvSpPr txBox="1">
            <a:spLocks/>
          </p:cNvSpPr>
          <p:nvPr/>
        </p:nvSpPr>
        <p:spPr>
          <a:xfrm>
            <a:off x="107504" y="5483417"/>
            <a:ext cx="734838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To get the best possible outcome for your children…</a:t>
            </a:r>
          </a:p>
        </p:txBody>
      </p:sp>
    </p:spTree>
    <p:extLst>
      <p:ext uri="{BB962C8B-B14F-4D97-AF65-F5344CB8AC3E}">
        <p14:creationId xmlns:p14="http://schemas.microsoft.com/office/powerpoint/2010/main" val="317854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F50A9D5-2FE6-462E-955F-E72412A08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0" y="2780928"/>
            <a:ext cx="8984635" cy="32403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3EACC8A-7675-4FDE-83D0-A19750D8A4D7}"/>
              </a:ext>
            </a:extLst>
          </p:cNvPr>
          <p:cNvSpPr txBox="1"/>
          <p:nvPr/>
        </p:nvSpPr>
        <p:spPr>
          <a:xfrm flipH="1">
            <a:off x="51860" y="182250"/>
            <a:ext cx="90921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/>
              <a:t>Crucial ingredient of success?</a:t>
            </a:r>
            <a:endParaRPr lang="en-GB" sz="7200" dirty="0"/>
          </a:p>
        </p:txBody>
      </p:sp>
    </p:spTree>
    <p:extLst>
      <p:ext uri="{BB962C8B-B14F-4D97-AF65-F5344CB8AC3E}">
        <p14:creationId xmlns:p14="http://schemas.microsoft.com/office/powerpoint/2010/main" val="345073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xcellence-jigsaw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73631" cy="216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Expectations in Year 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en-GB" sz="2800" dirty="0"/>
          </a:p>
          <a:p>
            <a:pPr>
              <a:buNone/>
            </a:pPr>
            <a:r>
              <a:rPr lang="en-GB" sz="2800" dirty="0"/>
              <a:t>Excellence in </a:t>
            </a:r>
          </a:p>
          <a:p>
            <a:pPr>
              <a:buNone/>
            </a:pPr>
            <a:endParaRPr lang="en-GB" sz="2800" dirty="0"/>
          </a:p>
          <a:p>
            <a:pPr lvl="1"/>
            <a:r>
              <a:rPr lang="en-GB" sz="2400" dirty="0"/>
              <a:t>Attitude to Learning </a:t>
            </a:r>
          </a:p>
          <a:p>
            <a:pPr lvl="1"/>
            <a:endParaRPr lang="en-GB" sz="2400" dirty="0"/>
          </a:p>
          <a:p>
            <a:pPr lvl="1"/>
            <a:r>
              <a:rPr lang="en-GB" sz="2400" dirty="0"/>
              <a:t>Behaviour for Learning</a:t>
            </a:r>
          </a:p>
          <a:p>
            <a:pPr lvl="1"/>
            <a:endParaRPr lang="en-GB" sz="2400" dirty="0"/>
          </a:p>
          <a:p>
            <a:pPr lvl="1"/>
            <a:r>
              <a:rPr lang="en-GB" sz="2400" dirty="0"/>
              <a:t>Organisation</a:t>
            </a:r>
          </a:p>
          <a:p>
            <a:pPr lvl="1"/>
            <a:endParaRPr lang="en-GB" sz="2400" dirty="0"/>
          </a:p>
          <a:p>
            <a:pPr lvl="1"/>
            <a:r>
              <a:rPr lang="en-GB" sz="2400" dirty="0"/>
              <a:t>Attendance and Punctuality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467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Year 9 is now direct preparation for GCSE’s and is like running a marathon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Attitude and behaviour in lessons </a:t>
            </a:r>
          </a:p>
          <a:p>
            <a:r>
              <a:rPr lang="en-GB" dirty="0"/>
              <a:t>Don’t put it off</a:t>
            </a:r>
          </a:p>
          <a:p>
            <a:r>
              <a:rPr lang="en-GB" dirty="0"/>
              <a:t>It is harder than you imagine</a:t>
            </a:r>
          </a:p>
          <a:p>
            <a:r>
              <a:rPr lang="en-GB" dirty="0"/>
              <a:t>Start training early</a:t>
            </a:r>
          </a:p>
          <a:p>
            <a:r>
              <a:rPr lang="en-GB" dirty="0"/>
              <a:t>If your training doesn’t get tough – you are not trying hard enough. </a:t>
            </a:r>
          </a:p>
          <a:p>
            <a:r>
              <a:rPr lang="en-GB" dirty="0"/>
              <a:t>You are competing against yourself</a:t>
            </a:r>
          </a:p>
          <a:p>
            <a:r>
              <a:rPr lang="en-GB" dirty="0"/>
              <a:t>Remove distractions</a:t>
            </a:r>
          </a:p>
          <a:p>
            <a:r>
              <a:rPr lang="en-GB" dirty="0"/>
              <a:t>The rewards of achievement are worth it.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212" t="29140" r="69718" b="33145"/>
          <a:stretch/>
        </p:blipFill>
        <p:spPr>
          <a:xfrm>
            <a:off x="6857852" y="1417637"/>
            <a:ext cx="1962620" cy="229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09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mindse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57908" cy="57340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300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Image result for the learning pi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9358346" cy="62388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516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42236"/>
            <a:ext cx="6948264" cy="531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2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are you now?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2" y="1428736"/>
            <a:ext cx="6620379" cy="413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13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Where do you want to be at the finish line?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50" y="1428736"/>
            <a:ext cx="3286148" cy="492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1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Working Hard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Having the correct equipment</a:t>
            </a:r>
          </a:p>
          <a:p>
            <a:endParaRPr lang="en-GB" dirty="0"/>
          </a:p>
          <a:p>
            <a:r>
              <a:rPr lang="en-GB" dirty="0"/>
              <a:t>Getting to lessons on time </a:t>
            </a:r>
          </a:p>
          <a:p>
            <a:pPr>
              <a:buNone/>
            </a:pPr>
            <a:endParaRPr lang="en-GB" dirty="0"/>
          </a:p>
          <a:p>
            <a:r>
              <a:rPr lang="en-GB" dirty="0"/>
              <a:t>Listening to explanations with real focus</a:t>
            </a:r>
          </a:p>
          <a:p>
            <a:endParaRPr lang="en-GB" dirty="0"/>
          </a:p>
          <a:p>
            <a:r>
              <a:rPr lang="en-GB" dirty="0"/>
              <a:t>Asking for help if you need it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936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Homework is an integral part of high school life and we would appreciate your support in monitoring it closely.</a:t>
            </a:r>
          </a:p>
          <a:p>
            <a:r>
              <a:rPr lang="en-GB" dirty="0"/>
              <a:t>The homework timetable has been issued</a:t>
            </a:r>
          </a:p>
          <a:p>
            <a:r>
              <a:rPr lang="en-GB" dirty="0"/>
              <a:t>1.5 – 2 hours per night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Homework</a:t>
            </a:r>
          </a:p>
        </p:txBody>
      </p:sp>
      <p:pic>
        <p:nvPicPr>
          <p:cNvPr id="6146" name="Picture 2" descr="http://mredson.weebly.com/uploads/9/1/1/1/9111733/1118284_orig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220551"/>
            <a:ext cx="2301358" cy="230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11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Techniques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Flash Cards</a:t>
            </a:r>
          </a:p>
          <a:p>
            <a:r>
              <a:rPr lang="en-GB" dirty="0"/>
              <a:t>Spider diagrams</a:t>
            </a:r>
          </a:p>
          <a:p>
            <a:r>
              <a:rPr lang="en-GB" dirty="0"/>
              <a:t>Learning Key words </a:t>
            </a:r>
          </a:p>
          <a:p>
            <a:r>
              <a:rPr lang="en-GB" dirty="0" err="1"/>
              <a:t>Mathswatch</a:t>
            </a:r>
            <a:endParaRPr lang="en-GB" dirty="0"/>
          </a:p>
          <a:p>
            <a:r>
              <a:rPr lang="en-GB" dirty="0"/>
              <a:t>Correct learning environment </a:t>
            </a:r>
          </a:p>
        </p:txBody>
      </p:sp>
    </p:spTree>
    <p:extLst>
      <p:ext uri="{BB962C8B-B14F-4D97-AF65-F5344CB8AC3E}">
        <p14:creationId xmlns:p14="http://schemas.microsoft.com/office/powerpoint/2010/main" val="156627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F50A9D5-2FE6-462E-955F-E72412A08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8784976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6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4000" dirty="0"/>
              <a:t>          </a:t>
            </a:r>
            <a:r>
              <a:rPr lang="en-GB" sz="4000" b="1" dirty="0"/>
              <a:t>How can parents help?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357298"/>
            <a:ext cx="8258204" cy="4840303"/>
          </a:xfrm>
        </p:spPr>
        <p:txBody>
          <a:bodyPr>
            <a:normAutofit fontScale="92500"/>
          </a:bodyPr>
          <a:lstStyle/>
          <a:p>
            <a:r>
              <a:rPr lang="en-GB" dirty="0"/>
              <a:t>Continue to check the student planner regularly.</a:t>
            </a:r>
          </a:p>
          <a:p>
            <a:r>
              <a:rPr lang="en-GB" dirty="0" err="1"/>
              <a:t>Epraise</a:t>
            </a:r>
            <a:r>
              <a:rPr lang="en-GB" dirty="0"/>
              <a:t> - check and support your child – but they will perform best if they take ownership for their own learning.</a:t>
            </a:r>
          </a:p>
          <a:p>
            <a:r>
              <a:rPr lang="en-GB" dirty="0"/>
              <a:t>Ask your son/daughter to show you their work and explain what they are doing.</a:t>
            </a:r>
          </a:p>
          <a:p>
            <a:r>
              <a:rPr lang="en-GB" dirty="0"/>
              <a:t>Help them to plan their time in the evening.</a:t>
            </a:r>
          </a:p>
          <a:p>
            <a:r>
              <a:rPr lang="en-GB" dirty="0"/>
              <a:t>Know your son/daughter’s targets for each subject.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EC88BDA-15F1-49B4-90A2-4D8E73A91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717" y="15095"/>
            <a:ext cx="2477779" cy="103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0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can you help?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357298"/>
            <a:ext cx="8258204" cy="484030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Ask your son/daughter to give you regular updates on how well they are meeting/exceeding their targets .</a:t>
            </a:r>
          </a:p>
          <a:p>
            <a:r>
              <a:rPr lang="en-GB" dirty="0"/>
              <a:t>Encourage 100% attendance.</a:t>
            </a:r>
          </a:p>
          <a:p>
            <a:r>
              <a:rPr lang="en-GB" dirty="0"/>
              <a:t>Back up any work completed on the computer at home.</a:t>
            </a:r>
          </a:p>
          <a:p>
            <a:r>
              <a:rPr lang="en-GB" dirty="0"/>
              <a:t>Encourage your son/daughter to get involved</a:t>
            </a:r>
          </a:p>
          <a:p>
            <a:r>
              <a:rPr lang="en-GB" dirty="0"/>
              <a:t>Controlling use of electronics throughout revision season and bedtimes.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F597C81-AF10-4502-955B-DE2F45C04D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5096"/>
            <a:ext cx="2160240" cy="90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07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Help with Homework</a:t>
            </a:r>
            <a:endParaRPr lang="en-GB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436464"/>
          <a:ext cx="8352929" cy="465087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6705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4117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3411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61753">
                <a:tc>
                  <a:txBody>
                    <a:bodyPr/>
                    <a:lstStyle/>
                    <a:p>
                      <a:r>
                        <a:rPr lang="en-GB" sz="1600" b="1" dirty="0">
                          <a:effectLst/>
                        </a:rPr>
                        <a:t>Type of Homework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effectLst/>
                        </a:rPr>
                        <a:t>Learner’s Task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effectLst/>
                        </a:rPr>
                        <a:t>Parent Support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3287">
                <a:tc>
                  <a:txBody>
                    <a:bodyPr/>
                    <a:lstStyle/>
                    <a:p>
                      <a:r>
                        <a:rPr lang="en-GB" sz="1600" b="1" dirty="0">
                          <a:effectLst/>
                        </a:rPr>
                        <a:t>Learning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Remember certain facts, details, words or rules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Test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7376">
                <a:tc>
                  <a:txBody>
                    <a:bodyPr/>
                    <a:lstStyle/>
                    <a:p>
                      <a:r>
                        <a:rPr lang="en-GB" sz="1600" b="1" dirty="0">
                          <a:effectLst/>
                        </a:rPr>
                        <a:t>Completing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Finish work started in school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Check and comment on completed work. Ask about the exercise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4109">
                <a:tc>
                  <a:txBody>
                    <a:bodyPr/>
                    <a:lstStyle/>
                    <a:p>
                      <a:r>
                        <a:rPr lang="en-GB" sz="1600" b="1" dirty="0">
                          <a:effectLst/>
                        </a:rPr>
                        <a:t>Writing Up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Write up work covered in school or write a redraft of rough work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Talk about the piece to help pupil remember the details of the work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2465">
                <a:tc>
                  <a:txBody>
                    <a:bodyPr/>
                    <a:lstStyle/>
                    <a:p>
                      <a:r>
                        <a:rPr lang="en-GB" sz="1600" b="1" dirty="0">
                          <a:effectLst/>
                        </a:rPr>
                        <a:t>Questions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Answering questions after a lesson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Check the answers – how detailed are they?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4109">
                <a:tc>
                  <a:txBody>
                    <a:bodyPr/>
                    <a:lstStyle/>
                    <a:p>
                      <a:r>
                        <a:rPr lang="en-GB" sz="1600" b="1" dirty="0">
                          <a:effectLst/>
                        </a:rPr>
                        <a:t>Finding Out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Gathering information on a given subject – may be library/computer based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Suggest where they might find the information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3287">
                <a:tc>
                  <a:txBody>
                    <a:bodyPr/>
                    <a:lstStyle/>
                    <a:p>
                      <a:r>
                        <a:rPr lang="en-GB" sz="1600" b="1" dirty="0">
                          <a:effectLst/>
                        </a:rPr>
                        <a:t>Revision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Learning a section of work for a test or an examination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Get child to explain the work. Any questions and test them.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3287">
                <a:tc>
                  <a:txBody>
                    <a:bodyPr/>
                    <a:lstStyle/>
                    <a:p>
                      <a:r>
                        <a:rPr lang="en-GB" sz="1600" b="1" dirty="0">
                          <a:effectLst/>
                        </a:rPr>
                        <a:t>Reading Ahead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Reading text to prepare for next section of work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Be aware of what they are doing in each subject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44930">
                <a:tc>
                  <a:txBody>
                    <a:bodyPr/>
                    <a:lstStyle/>
                    <a:p>
                      <a:r>
                        <a:rPr lang="en-GB" sz="1600" b="1" dirty="0">
                          <a:effectLst/>
                        </a:rPr>
                        <a:t>Other Preparation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Preparation for a lesson by putting ideas or information down in his/her jotter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Ask child to read the work to you. Rules of spelling and punctuation apply in all the work.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B6B43C7-103C-4D45-8A52-4FF4E932B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5096"/>
            <a:ext cx="1944216" cy="81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Attendance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Good attendance is VITAL to success</a:t>
            </a:r>
          </a:p>
          <a:p>
            <a:r>
              <a:rPr lang="en-GB" dirty="0"/>
              <a:t>Term time holidays  are a disaster!</a:t>
            </a:r>
          </a:p>
          <a:p>
            <a:pPr marL="0" indent="0">
              <a:buNone/>
            </a:pPr>
            <a:r>
              <a:rPr lang="en-GB" dirty="0"/>
              <a:t>“Of those students who only attend school 80% - 90% of the time, 35% achieve 5A* - C including English and Maths. </a:t>
            </a:r>
          </a:p>
          <a:p>
            <a:pPr marL="0" indent="0">
              <a:buNone/>
            </a:pPr>
            <a:r>
              <a:rPr lang="en-GB" dirty="0"/>
              <a:t>Of those who have over 95% attendance, 73% achieve 5A* - C including English and Maths”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2E8B61F-804B-4C78-83BE-EF9EF4369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717" y="15095"/>
            <a:ext cx="2477779" cy="103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7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192588"/>
            <a:ext cx="2914650" cy="19335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479425"/>
            <a:ext cx="3009900" cy="18764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60032" y="3945230"/>
            <a:ext cx="3228975" cy="1743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846138"/>
            <a:ext cx="1581150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2143" y="1669441"/>
            <a:ext cx="1900659" cy="227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375108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school uniform : illustration of a girl in school uniform on a 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401" y="2347139"/>
            <a:ext cx="137586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 rot="1457685">
            <a:off x="3274736" y="2085445"/>
            <a:ext cx="864096" cy="4224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2025" y="1584262"/>
            <a:ext cx="30492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</a:rPr>
              <a:t>Individual class teachers</a:t>
            </a:r>
          </a:p>
          <a:p>
            <a:endParaRPr lang="en-GB" sz="2200" dirty="0">
              <a:solidFill>
                <a:srgbClr val="002060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9020556">
            <a:off x="5184960" y="2387054"/>
            <a:ext cx="864096" cy="4224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36641" y="1987099"/>
            <a:ext cx="2990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</a:rPr>
              <a:t>Intervention </a:t>
            </a:r>
          </a:p>
          <a:p>
            <a:endParaRPr lang="en-GB" sz="22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033" y="2678790"/>
            <a:ext cx="32723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</a:rPr>
              <a:t>Pastoral Support Assistants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08649" y="3334158"/>
            <a:ext cx="21836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</a:rPr>
              <a:t>Nurture support </a:t>
            </a:r>
          </a:p>
          <a:p>
            <a:endParaRPr lang="en-GB" sz="22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6177" y="3715291"/>
            <a:ext cx="24721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</a:rPr>
              <a:t>Special Educational</a:t>
            </a:r>
          </a:p>
          <a:p>
            <a:r>
              <a:rPr lang="en-GB" sz="2200" dirty="0">
                <a:solidFill>
                  <a:srgbClr val="002060"/>
                </a:solidFill>
              </a:rPr>
              <a:t>Needs Support </a:t>
            </a:r>
          </a:p>
          <a:p>
            <a:endParaRPr lang="en-GB" sz="2200" dirty="0">
              <a:solidFill>
                <a:srgbClr val="002060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3109210" y="2961222"/>
            <a:ext cx="864096" cy="4224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20294378">
            <a:off x="3006397" y="3904960"/>
            <a:ext cx="864096" cy="4224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10800000">
            <a:off x="5147273" y="3334158"/>
            <a:ext cx="864096" cy="4224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11755570">
            <a:off x="5061658" y="4116201"/>
            <a:ext cx="864096" cy="4224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81868" y="4293096"/>
            <a:ext cx="207608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</a:rPr>
              <a:t>Pastoral Support</a:t>
            </a:r>
          </a:p>
          <a:p>
            <a:r>
              <a:rPr lang="en-GB" sz="2200" dirty="0">
                <a:solidFill>
                  <a:srgbClr val="002060"/>
                </a:solidFill>
              </a:rPr>
              <a:t>Form Tutor and </a:t>
            </a:r>
          </a:p>
          <a:p>
            <a:r>
              <a:rPr lang="en-GB" sz="2200" dirty="0">
                <a:solidFill>
                  <a:srgbClr val="002060"/>
                </a:solidFill>
              </a:rPr>
              <a:t>Head of Year</a:t>
            </a:r>
          </a:p>
          <a:p>
            <a:endParaRPr lang="en-GB" sz="2200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59311" y="5178098"/>
            <a:ext cx="25394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</a:rPr>
              <a:t>Homework Support</a:t>
            </a:r>
          </a:p>
          <a:p>
            <a:pPr algn="ctr"/>
            <a:r>
              <a:rPr lang="en-GB" sz="2200" dirty="0">
                <a:solidFill>
                  <a:srgbClr val="002060"/>
                </a:solidFill>
              </a:rPr>
              <a:t>Group </a:t>
            </a:r>
          </a:p>
          <a:p>
            <a:endParaRPr lang="en-GB" sz="2200" dirty="0">
              <a:solidFill>
                <a:srgbClr val="002060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 rot="16200000">
            <a:off x="3871619" y="4584169"/>
            <a:ext cx="864096" cy="4224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dirty="0"/>
              <a:t>Support </a:t>
            </a:r>
          </a:p>
        </p:txBody>
      </p:sp>
    </p:spTree>
    <p:extLst>
      <p:ext uri="{BB962C8B-B14F-4D97-AF65-F5344CB8AC3E}">
        <p14:creationId xmlns:p14="http://schemas.microsoft.com/office/powerpoint/2010/main" val="37284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C53AEF-6919-4880-B2F7-98277E024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0F1A864-8B37-44F4-B0C1-82781A510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/>
          </a:bodyPr>
          <a:lstStyle/>
          <a:p>
            <a:r>
              <a:rPr lang="en-US" dirty="0"/>
              <a:t>If you have any worries, please contact us, so we can help you sort it out.</a:t>
            </a:r>
          </a:p>
          <a:p>
            <a:pPr marL="0" indent="0">
              <a:buNone/>
            </a:pPr>
            <a:r>
              <a:rPr lang="en-US" dirty="0"/>
              <a:t>Phone school and ask for myself or Mr. Houghton, Year 9 Pastoral </a:t>
            </a:r>
          </a:p>
          <a:p>
            <a:pPr marL="0" indent="0">
              <a:buNone/>
            </a:pPr>
            <a:r>
              <a:rPr lang="en-US" dirty="0"/>
              <a:t>Or you can email me directly</a:t>
            </a:r>
          </a:p>
          <a:p>
            <a:pPr marL="0" indent="0">
              <a:buNone/>
            </a:pPr>
            <a:r>
              <a:rPr lang="en-US" dirty="0"/>
              <a:t>JDougan688@st-josephs.bolton.sch.uk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10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A91DEC-8A30-4D1D-AE8B-0CAA623FF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We also need your support for a crucial issue…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1E99225-BD05-4777-9689-345B6E789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sz="8000" b="1" dirty="0"/>
          </a:p>
          <a:p>
            <a:pPr marL="0" indent="0" algn="ctr">
              <a:buNone/>
            </a:pPr>
            <a:r>
              <a:rPr lang="en-GB" sz="8000" b="1" dirty="0"/>
              <a:t>Social Media!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D3CE4C6-6FD0-4DFF-A3FF-C09815F22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157192"/>
            <a:ext cx="2477779" cy="103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64DBD0-4C74-4417-A64F-1512F7B84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Social Media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BA3B029-225B-4F33-9F81-B0BB19F0E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 distraction</a:t>
            </a:r>
          </a:p>
          <a:p>
            <a:r>
              <a:rPr lang="en-GB" dirty="0"/>
              <a:t>Arguments are brought into school</a:t>
            </a:r>
          </a:p>
          <a:p>
            <a:r>
              <a:rPr lang="en-GB" dirty="0"/>
              <a:t>Pupils are not focused on their learning…</a:t>
            </a:r>
          </a:p>
          <a:p>
            <a:r>
              <a:rPr lang="en-GB" dirty="0"/>
              <a:t>Please monitor your child closely</a:t>
            </a:r>
          </a:p>
          <a:p>
            <a:r>
              <a:rPr lang="en-GB" dirty="0"/>
              <a:t>Keep them off it if you possibly can!</a:t>
            </a:r>
          </a:p>
          <a:p>
            <a:r>
              <a:rPr lang="en-GB" dirty="0"/>
              <a:t>Please don’t get involved in the arguments yourself!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6688BA6-C644-4394-B093-7C8E92062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717" y="15095"/>
            <a:ext cx="2477779" cy="103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3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C53AEF-6919-4880-B2F7-98277E024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Social Media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0F1A864-8B37-44F4-B0C1-82781A510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>
            <a:normAutofit/>
          </a:bodyPr>
          <a:lstStyle/>
          <a:p>
            <a:r>
              <a:rPr lang="en-US" dirty="0"/>
              <a:t>If you have any issues with school, please contact us and work with us.</a:t>
            </a:r>
          </a:p>
          <a:p>
            <a:r>
              <a:rPr lang="en-US" dirty="0"/>
              <a:t>Please don’t post problems/issues on social media/ </a:t>
            </a:r>
            <a:r>
              <a:rPr lang="en-US" dirty="0" err="1"/>
              <a:t>facebook</a:t>
            </a:r>
            <a:r>
              <a:rPr lang="en-US" dirty="0"/>
              <a:t> – get in touch with us and we will sort it out!</a:t>
            </a:r>
          </a:p>
          <a:p>
            <a:pPr marL="0" indent="0">
              <a:buNone/>
            </a:pPr>
            <a:r>
              <a:rPr lang="en-US" dirty="0"/>
              <a:t>Phone school and ask for myself or Mr. Houghton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F3174E-3298-4290-9021-659F06FEF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717" y="15095"/>
            <a:ext cx="2477779" cy="103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42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95535" y="260648"/>
            <a:ext cx="8519197" cy="1328024"/>
          </a:xfrm>
        </p:spPr>
        <p:txBody>
          <a:bodyPr>
            <a:noAutofit/>
          </a:bodyPr>
          <a:lstStyle/>
          <a:p>
            <a:r>
              <a:rPr lang="en-GB" sz="3600" dirty="0"/>
              <a:t>Parents/carers/students/teachers – we are working together for the same outcome!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n-GB" sz="4400" b="1" dirty="0"/>
              <a:t>We won’t give up on you!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2900176"/>
            <a:ext cx="3371905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6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Image result for proud teach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571480"/>
            <a:ext cx="5718181" cy="5718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99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Any Questions?</a:t>
            </a:r>
            <a:endParaRPr lang="en-GB" dirty="0"/>
          </a:p>
        </p:txBody>
      </p:sp>
      <p:pic>
        <p:nvPicPr>
          <p:cNvPr id="53250" name="Picture 2" descr="Image result for question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1500174"/>
            <a:ext cx="6048375" cy="4019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297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620688"/>
            <a:ext cx="7200800" cy="48052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9461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13 years of age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6016" y="1844824"/>
            <a:ext cx="3970784" cy="320121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4400" dirty="0" smtClean="0"/>
              <a:t>Approximately 9-10 hours sleep is needed</a:t>
            </a:r>
          </a:p>
          <a:p>
            <a:pPr marL="0" indent="0">
              <a:buNone/>
            </a:pPr>
            <a:endParaRPr lang="en-GB" sz="4400" dirty="0"/>
          </a:p>
          <a:p>
            <a:pPr marL="0" indent="0">
              <a:buNone/>
            </a:pPr>
            <a:r>
              <a:rPr lang="en-GB" sz="4400" dirty="0" smtClean="0"/>
              <a:t>9pm – 7am</a:t>
            </a:r>
            <a:endParaRPr lang="en-GB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444183"/>
            <a:ext cx="3607485" cy="902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4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17032"/>
            <a:ext cx="4042792" cy="2409131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Limit </a:t>
            </a:r>
            <a:r>
              <a:rPr lang="en-GB" dirty="0"/>
              <a:t>your ability to learn, listen, concentrate and solve problems. </a:t>
            </a:r>
            <a:endParaRPr lang="en-GB" dirty="0" smtClean="0"/>
          </a:p>
          <a:p>
            <a:r>
              <a:rPr lang="en-GB" dirty="0" smtClean="0"/>
              <a:t>You </a:t>
            </a:r>
            <a:r>
              <a:rPr lang="en-GB" dirty="0"/>
              <a:t>may even forget important information like names, numbers, your </a:t>
            </a:r>
            <a:r>
              <a:rPr lang="en-GB" dirty="0" smtClean="0"/>
              <a:t>homework.</a:t>
            </a:r>
            <a:endParaRPr lang="en-GB" dirty="0"/>
          </a:p>
          <a:p>
            <a:r>
              <a:rPr lang="en-GB" dirty="0" smtClean="0"/>
              <a:t>Lack </a:t>
            </a:r>
            <a:r>
              <a:rPr lang="en-GB" dirty="0"/>
              <a:t>of sleep can contribute to acne and other skin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620" y="2564904"/>
            <a:ext cx="3922275" cy="2824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62224"/>
            <a:ext cx="4042792" cy="3032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168211">
            <a:off x="385192" y="2610937"/>
            <a:ext cx="8229600" cy="1143000"/>
          </a:xfrm>
        </p:spPr>
        <p:txBody>
          <a:bodyPr>
            <a:noAutofit/>
          </a:bodyPr>
          <a:lstStyle/>
          <a:p>
            <a:r>
              <a:rPr lang="en-GB" sz="8800" b="1" dirty="0" smtClean="0">
                <a:solidFill>
                  <a:srgbClr val="FF0000"/>
                </a:solidFill>
              </a:rPr>
              <a:t>Bedroom = No phone zone after 9pm</a:t>
            </a:r>
            <a:endParaRPr lang="en-GB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36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1771</Words>
  <Application>Microsoft Office PowerPoint</Application>
  <PresentationFormat>On-screen Show (4:3)</PresentationFormat>
  <Paragraphs>316</Paragraphs>
  <Slides>68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6" baseType="lpstr">
      <vt:lpstr>MS Gothic</vt:lpstr>
      <vt:lpstr>Adamsky SF</vt:lpstr>
      <vt:lpstr>Aharoni</vt:lpstr>
      <vt:lpstr>Arial</vt:lpstr>
      <vt:lpstr>Barlow Solid</vt:lpstr>
      <vt:lpstr>Calibri</vt:lpstr>
      <vt:lpstr>Optima</vt:lpstr>
      <vt:lpstr>Office Theme</vt:lpstr>
      <vt:lpstr>This is not just a school….</vt:lpstr>
      <vt:lpstr>Lord</vt:lpstr>
      <vt:lpstr>Take hold of your own future.</vt:lpstr>
      <vt:lpstr>Why?</vt:lpstr>
      <vt:lpstr>PowerPoint Presentation</vt:lpstr>
      <vt:lpstr>PowerPoint Presentation</vt:lpstr>
      <vt:lpstr>PowerPoint Presentation</vt:lpstr>
      <vt:lpstr>13 years of age</vt:lpstr>
      <vt:lpstr>Bedroom = No phone zone after 9pm</vt:lpstr>
      <vt:lpstr>Why should I work for my GCSEs now?</vt:lpstr>
      <vt:lpstr>£8000 per year every year for the rest of your life? </vt:lpstr>
      <vt:lpstr>Average difference in salary with English and Maths and 8 good GCSEs when I am 21 years of age. £8000</vt:lpstr>
      <vt:lpstr>You are choosing now.</vt:lpstr>
      <vt:lpstr>Our Mission…because we care...</vt:lpstr>
      <vt:lpstr>You are passing your GCSEs now…not in July of Y11!      Make sure you succeed!  </vt:lpstr>
      <vt:lpstr> Mrs. Walsh     Being GCSE Ready</vt:lpstr>
      <vt:lpstr>PowerPoint Presentation</vt:lpstr>
      <vt:lpstr>New 9-1 Grading System </vt:lpstr>
      <vt:lpstr>What does each grade mean?</vt:lpstr>
      <vt:lpstr>Be aspirational!</vt:lpstr>
      <vt:lpstr>Staying on the right track.</vt:lpstr>
      <vt:lpstr>PowerPoint Presentation</vt:lpstr>
      <vt:lpstr>What do you need to do?</vt:lpstr>
      <vt:lpstr>What do you need to do?</vt:lpstr>
      <vt:lpstr>What do you need to do?</vt:lpstr>
      <vt:lpstr>Timeline </vt:lpstr>
      <vt:lpstr>PowerPoint Presentation</vt:lpstr>
      <vt:lpstr>An Aspirational Curriculum</vt:lpstr>
      <vt:lpstr>An Aspirational Curriculum</vt:lpstr>
      <vt:lpstr>An Aspirational Curriculum</vt:lpstr>
      <vt:lpstr>Mrs. Taylor</vt:lpstr>
      <vt:lpstr>TIER OF ENTRY</vt:lpstr>
      <vt:lpstr>The examinations</vt:lpstr>
      <vt:lpstr>The Content</vt:lpstr>
      <vt:lpstr>Changes at both Higher tier and Foundation tier.</vt:lpstr>
      <vt:lpstr>RESOURCES</vt:lpstr>
      <vt:lpstr>ONLINE RESOURCES</vt:lpstr>
      <vt:lpstr>Mr. Calderbank</vt:lpstr>
      <vt:lpstr>PowerPoint Presentation</vt:lpstr>
      <vt:lpstr>PowerPoint Presentation</vt:lpstr>
      <vt:lpstr>Ways you can help</vt:lpstr>
      <vt:lpstr>Miss Dougan</vt:lpstr>
      <vt:lpstr>The way to succeed is together.</vt:lpstr>
      <vt:lpstr>PowerPoint Presentation</vt:lpstr>
      <vt:lpstr>PowerPoint Presentation</vt:lpstr>
      <vt:lpstr>Expectations in Year 9</vt:lpstr>
      <vt:lpstr>Year 9 is now direct preparation for GCSE’s and is like running a marathon </vt:lpstr>
      <vt:lpstr>PowerPoint Presentation</vt:lpstr>
      <vt:lpstr>PowerPoint Presentation</vt:lpstr>
      <vt:lpstr>Where are you now? </vt:lpstr>
      <vt:lpstr>Where do you want to be at the finish line? </vt:lpstr>
      <vt:lpstr>Working Hard </vt:lpstr>
      <vt:lpstr>Homework</vt:lpstr>
      <vt:lpstr>Learning Techniques </vt:lpstr>
      <vt:lpstr>PowerPoint Presentation</vt:lpstr>
      <vt:lpstr>          How can parents help?</vt:lpstr>
      <vt:lpstr>How can you help?</vt:lpstr>
      <vt:lpstr>Help with Homework</vt:lpstr>
      <vt:lpstr>Attendance </vt:lpstr>
      <vt:lpstr>PowerPoint Presentation</vt:lpstr>
      <vt:lpstr>Support </vt:lpstr>
      <vt:lpstr>Support</vt:lpstr>
      <vt:lpstr>We also need your support for a crucial issue…</vt:lpstr>
      <vt:lpstr>Social Media</vt:lpstr>
      <vt:lpstr>Social Media</vt:lpstr>
      <vt:lpstr>PowerPoint Presentation</vt:lpstr>
      <vt:lpstr>PowerPoint Presentation</vt:lpstr>
      <vt:lpstr>Any 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CHazlehurst</dc:creator>
  <cp:lastModifiedBy>walshk</cp:lastModifiedBy>
  <cp:revision>85</cp:revision>
  <cp:lastPrinted>2017-10-03T15:09:44Z</cp:lastPrinted>
  <dcterms:created xsi:type="dcterms:W3CDTF">2017-07-17T08:15:56Z</dcterms:created>
  <dcterms:modified xsi:type="dcterms:W3CDTF">2017-10-04T14:17:20Z</dcterms:modified>
</cp:coreProperties>
</file>